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94" r:id="rId2"/>
    <p:sldId id="429" r:id="rId3"/>
    <p:sldId id="430" r:id="rId4"/>
    <p:sldId id="431" r:id="rId5"/>
    <p:sldId id="432" r:id="rId6"/>
    <p:sldId id="436" r:id="rId7"/>
    <p:sldId id="439" r:id="rId8"/>
    <p:sldId id="440" r:id="rId9"/>
    <p:sldId id="441" r:id="rId10"/>
    <p:sldId id="411" r:id="rId11"/>
    <p:sldId id="428" r:id="rId12"/>
    <p:sldId id="433" r:id="rId13"/>
    <p:sldId id="434" r:id="rId14"/>
    <p:sldId id="435" r:id="rId15"/>
    <p:sldId id="404" r:id="rId16"/>
    <p:sldId id="437" r:id="rId17"/>
    <p:sldId id="396" r:id="rId18"/>
    <p:sldId id="399" r:id="rId19"/>
    <p:sldId id="403" r:id="rId20"/>
    <p:sldId id="417" r:id="rId21"/>
    <p:sldId id="4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2F6D"/>
    <a:srgbClr val="0000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14" autoAdjust="0"/>
    <p:restoredTop sz="94708"/>
  </p:normalViewPr>
  <p:slideViewPr>
    <p:cSldViewPr>
      <p:cViewPr varScale="1">
        <p:scale>
          <a:sx n="118" d="100"/>
          <a:sy n="118" d="100"/>
        </p:scale>
        <p:origin x="1552"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B34E6-7F23-47B7-AA74-01746C6B85AB}" type="datetimeFigureOut">
              <a:rPr lang="en-US" smtClean="0"/>
              <a:pPr/>
              <a:t>5/2/24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3F33E-EEA7-40F8-8575-F83BE4F010E4}" type="slidenum">
              <a:rPr lang="en-US" smtClean="0"/>
              <a:pPr/>
              <a:t>‹#›</a:t>
            </a:fld>
            <a:endParaRPr lang="en-US"/>
          </a:p>
        </p:txBody>
      </p:sp>
    </p:spTree>
    <p:extLst>
      <p:ext uri="{BB962C8B-B14F-4D97-AF65-F5344CB8AC3E}">
        <p14:creationId xmlns:p14="http://schemas.microsoft.com/office/powerpoint/2010/main" val="1702036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B707B-FB0B-460E-A93A-EA133E8EECA6}" type="datetimeFigureOut">
              <a:rPr lang="en-US" smtClean="0"/>
              <a:pPr/>
              <a:t>5/2/24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418131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707B-FB0B-460E-A93A-EA133E8EECA6}" type="datetimeFigureOut">
              <a:rPr lang="en-US" smtClean="0"/>
              <a:pPr/>
              <a:t>5/2/24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287628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707B-FB0B-460E-A93A-EA133E8EECA6}" type="datetimeFigureOut">
              <a:rPr lang="en-US" smtClean="0"/>
              <a:pPr/>
              <a:t>5/2/24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391137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707B-FB0B-460E-A93A-EA133E8EECA6}" type="datetimeFigureOut">
              <a:rPr lang="en-US" smtClean="0"/>
              <a:pPr/>
              <a:t>5/2/24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215042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B707B-FB0B-460E-A93A-EA133E8EECA6}" type="datetimeFigureOut">
              <a:rPr lang="en-US" smtClean="0"/>
              <a:pPr/>
              <a:t>5/2/24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131683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B707B-FB0B-460E-A93A-EA133E8EECA6}" type="datetimeFigureOut">
              <a:rPr lang="en-US" smtClean="0"/>
              <a:pPr/>
              <a:t>5/2/24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18090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B707B-FB0B-460E-A93A-EA133E8EECA6}" type="datetimeFigureOut">
              <a:rPr lang="en-US" smtClean="0"/>
              <a:pPr/>
              <a:t>5/2/24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88049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B707B-FB0B-460E-A93A-EA133E8EECA6}" type="datetimeFigureOut">
              <a:rPr lang="en-US" smtClean="0"/>
              <a:pPr/>
              <a:t>5/2/24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89939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707B-FB0B-460E-A93A-EA133E8EECA6}" type="datetimeFigureOut">
              <a:rPr lang="en-US" smtClean="0"/>
              <a:pPr/>
              <a:t>5/2/24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264727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707B-FB0B-460E-A93A-EA133E8EECA6}" type="datetimeFigureOut">
              <a:rPr lang="en-US" smtClean="0"/>
              <a:pPr/>
              <a:t>5/2/24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1554987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707B-FB0B-460E-A93A-EA133E8EECA6}" type="datetimeFigureOut">
              <a:rPr lang="en-US" smtClean="0"/>
              <a:pPr/>
              <a:t>5/2/24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C408-CCFB-4F99-9467-39008801D332}" type="slidenum">
              <a:rPr lang="en-US" smtClean="0"/>
              <a:pPr/>
              <a:t>‹#›</a:t>
            </a:fld>
            <a:endParaRPr lang="en-US"/>
          </a:p>
        </p:txBody>
      </p:sp>
    </p:spTree>
    <p:extLst>
      <p:ext uri="{BB962C8B-B14F-4D97-AF65-F5344CB8AC3E}">
        <p14:creationId xmlns:p14="http://schemas.microsoft.com/office/powerpoint/2010/main" val="425024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707B-FB0B-460E-A93A-EA133E8EECA6}" type="datetimeFigureOut">
              <a:rPr lang="en-US" smtClean="0"/>
              <a:pPr/>
              <a:t>5/2/24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DC408-CCFB-4F99-9467-39008801D332}" type="slidenum">
              <a:rPr lang="en-US" smtClean="0"/>
              <a:pPr/>
              <a:t>‹#›</a:t>
            </a:fld>
            <a:endParaRPr lang="en-US"/>
          </a:p>
        </p:txBody>
      </p:sp>
    </p:spTree>
    <p:extLst>
      <p:ext uri="{BB962C8B-B14F-4D97-AF65-F5344CB8AC3E}">
        <p14:creationId xmlns:p14="http://schemas.microsoft.com/office/powerpoint/2010/main" val="20302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ocfs.ny.gov/publications/Pub1159/OCFS-Pub115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gov/combating-sexual-harassment-workplace/sexual-harassment-prevention-model-policy-and-training" TargetMode="External"/><Relationship Id="rId2" Type="http://schemas.openxmlformats.org/officeDocument/2006/relationships/hyperlink" Target="https://www.prcli.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istory.pcusa.org/blog/2020/06/black-lives-matter" TargetMode="External"/><Relationship Id="rId2" Type="http://schemas.openxmlformats.org/officeDocument/2006/relationships/hyperlink" Target="https://facing-racism.pcusa.org/item/40835/" TargetMode="External"/><Relationship Id="rId1" Type="http://schemas.openxmlformats.org/officeDocument/2006/relationships/slideLayout" Target="../slideLayouts/slideLayout2.xml"/><Relationship Id="rId6" Type="http://schemas.openxmlformats.org/officeDocument/2006/relationships/hyperlink" Target="https://restorativeactions.org/" TargetMode="External"/><Relationship Id="rId5" Type="http://schemas.openxmlformats.org/officeDocument/2006/relationships/hyperlink" Target="https://www.presbyterianmission.org/resource/report-task-force-reparations/" TargetMode="External"/><Relationship Id="rId4" Type="http://schemas.openxmlformats.org/officeDocument/2006/relationships/hyperlink" Target="https://www.presbyterianwomen.org/what_we_do/build-community/antiracis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48200"/>
            <a:ext cx="8229600" cy="1143000"/>
          </a:xfrm>
        </p:spPr>
        <p:txBody>
          <a:bodyPr>
            <a:normAutofit/>
          </a:bodyPr>
          <a:lstStyle/>
          <a:p>
            <a:r>
              <a:rPr lang="en-US" dirty="0"/>
              <a:t>Clerk of Session Day 2024</a:t>
            </a:r>
          </a:p>
        </p:txBody>
      </p:sp>
      <p:pic>
        <p:nvPicPr>
          <p:cNvPr id="4" name="Content Placeholder 3" descr="PCUSA.png"/>
          <p:cNvPicPr>
            <a:picLocks noGrp="1" noChangeAspect="1"/>
          </p:cNvPicPr>
          <p:nvPr>
            <p:ph idx="1"/>
          </p:nvPr>
        </p:nvPicPr>
        <p:blipFill>
          <a:blip r:embed="rId2"/>
          <a:stretch>
            <a:fillRect/>
          </a:stretch>
        </p:blipFill>
        <p:spPr>
          <a:xfrm>
            <a:off x="2385218" y="381000"/>
            <a:ext cx="4525963"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York State Reporting</a:t>
            </a:r>
          </a:p>
        </p:txBody>
      </p:sp>
      <p:sp>
        <p:nvSpPr>
          <p:cNvPr id="3" name="Content Placeholder 2"/>
          <p:cNvSpPr>
            <a:spLocks noGrp="1"/>
          </p:cNvSpPr>
          <p:nvPr>
            <p:ph idx="1"/>
          </p:nvPr>
        </p:nvSpPr>
        <p:spPr/>
        <p:txBody>
          <a:bodyPr>
            <a:normAutofit fontScale="92500" lnSpcReduction="20000"/>
          </a:bodyPr>
          <a:lstStyle/>
          <a:p>
            <a:r>
              <a:rPr lang="en-US" dirty="0"/>
              <a:t>Under NY law, </a:t>
            </a:r>
            <a:r>
              <a:rPr lang="en-US" dirty="0">
                <a:solidFill>
                  <a:srgbClr val="FF0000"/>
                </a:solidFill>
              </a:rPr>
              <a:t>not all </a:t>
            </a:r>
            <a:r>
              <a:rPr lang="en-US" dirty="0"/>
              <a:t>ministers, ruling elders, and deacons are mandated reporters.</a:t>
            </a:r>
          </a:p>
          <a:p>
            <a:r>
              <a:rPr lang="en-US" dirty="0"/>
              <a:t>Before calling to report to civil authorities, the Clerk of Session should check to see whether that person is a mandated or voluntary reporter under NY law.    You can check at </a:t>
            </a:r>
            <a:r>
              <a:rPr lang="en-US" dirty="0">
                <a:hlinkClick r:id="rId2"/>
              </a:rPr>
              <a:t>https://ocfs.ny.gov/publications/Pub1159/OCFS-Pub1159.pdf</a:t>
            </a:r>
            <a:endParaRPr lang="en-US" dirty="0"/>
          </a:p>
          <a:p>
            <a:r>
              <a:rPr lang="en-US" dirty="0"/>
              <a:t>Very important that person reports under proper category- mandatory or voluntary reporter– since process and protection are different for the two.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35121-5E84-A04C-AEDE-C00ACA33A4A7}"/>
              </a:ext>
            </a:extLst>
          </p:cNvPr>
          <p:cNvSpPr>
            <a:spLocks noGrp="1"/>
          </p:cNvSpPr>
          <p:nvPr>
            <p:ph type="title"/>
          </p:nvPr>
        </p:nvSpPr>
        <p:spPr/>
        <p:txBody>
          <a:bodyPr/>
          <a:lstStyle/>
          <a:p>
            <a:r>
              <a:rPr lang="en-US" dirty="0"/>
              <a:t>Annual Sexual Harassment Training</a:t>
            </a:r>
          </a:p>
        </p:txBody>
      </p:sp>
      <p:sp>
        <p:nvSpPr>
          <p:cNvPr id="3" name="Content Placeholder 2">
            <a:extLst>
              <a:ext uri="{FF2B5EF4-FFF2-40B4-BE49-F238E27FC236}">
                <a16:creationId xmlns:a16="http://schemas.microsoft.com/office/drawing/2014/main" id="{83783EE0-FA3D-3E4E-BCE5-4CBB83A7E978}"/>
              </a:ext>
            </a:extLst>
          </p:cNvPr>
          <p:cNvSpPr>
            <a:spLocks noGrp="1"/>
          </p:cNvSpPr>
          <p:nvPr>
            <p:ph idx="1"/>
          </p:nvPr>
        </p:nvSpPr>
        <p:spPr/>
        <p:txBody>
          <a:bodyPr>
            <a:normAutofit fontScale="62500" lnSpcReduction="20000"/>
          </a:bodyPr>
          <a:lstStyle/>
          <a:p>
            <a:r>
              <a:rPr lang="en-US" dirty="0"/>
              <a:t>Every employer in New York State is required to provide employees (including clergy) with annual sexual harassment prevention training. </a:t>
            </a:r>
          </a:p>
          <a:p>
            <a:r>
              <a:rPr lang="en-US" dirty="0"/>
              <a:t>The training must:</a:t>
            </a:r>
          </a:p>
          <a:p>
            <a:pPr lvl="1"/>
            <a:r>
              <a:rPr lang="en-US" dirty="0"/>
              <a:t>be interactive</a:t>
            </a:r>
          </a:p>
          <a:p>
            <a:pPr lvl="1"/>
            <a:r>
              <a:rPr lang="en-US" dirty="0"/>
              <a:t>be consistent with your church’s sexual harassment policy </a:t>
            </a:r>
          </a:p>
          <a:p>
            <a:pPr lvl="1"/>
            <a:r>
              <a:rPr lang="en-US" dirty="0"/>
              <a:t>include an explanation  and examples of sexual harassment , as well as an employee’s rights of redress and the process for doing that</a:t>
            </a:r>
          </a:p>
          <a:p>
            <a:pPr marL="514350" indent="-457200"/>
            <a:r>
              <a:rPr lang="en-US" dirty="0"/>
              <a:t>Places to get the training:</a:t>
            </a:r>
          </a:p>
          <a:p>
            <a:pPr marL="914400" lvl="1" indent="-457200"/>
            <a:r>
              <a:rPr lang="en-US" dirty="0"/>
              <a:t>Church Insurance company</a:t>
            </a:r>
          </a:p>
          <a:p>
            <a:pPr marL="914400" lvl="1" indent="-457200"/>
            <a:r>
              <a:rPr lang="en-US" dirty="0"/>
              <a:t>Practical Resources for Churches </a:t>
            </a:r>
            <a:r>
              <a:rPr lang="en-US" dirty="0">
                <a:hlinkClick r:id="rId2"/>
              </a:rPr>
              <a:t>https://www.prcli.org</a:t>
            </a:r>
            <a:endParaRPr lang="en-US" dirty="0"/>
          </a:p>
          <a:p>
            <a:pPr marL="914400" lvl="1" indent="-457200"/>
            <a:r>
              <a:rPr lang="en-US" dirty="0"/>
              <a:t>NY State </a:t>
            </a:r>
            <a:r>
              <a:rPr lang="en-US" dirty="0">
                <a:hlinkClick r:id="rId3"/>
              </a:rPr>
              <a:t>https://www.ny.gov/combating-sexual-harassment-workplace/sexual-harassment-prevention-model-policy-and-training</a:t>
            </a:r>
            <a:endParaRPr lang="en-US" dirty="0"/>
          </a:p>
          <a:p>
            <a:pPr marL="457200" lvl="1" indent="0">
              <a:buNone/>
            </a:pPr>
            <a:endParaRPr lang="en-US" dirty="0"/>
          </a:p>
          <a:p>
            <a:r>
              <a:rPr lang="en-US" dirty="0"/>
              <a:t>Session records must show that all employees have done the training</a:t>
            </a:r>
            <a:br>
              <a:rPr lang="en-US" dirty="0"/>
            </a:br>
            <a:endParaRPr lang="en-US" dirty="0"/>
          </a:p>
        </p:txBody>
      </p:sp>
    </p:spTree>
    <p:extLst>
      <p:ext uri="{BB962C8B-B14F-4D97-AF65-F5344CB8AC3E}">
        <p14:creationId xmlns:p14="http://schemas.microsoft.com/office/powerpoint/2010/main" val="144255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A3A-AA5B-31B2-E150-CC2D551B158D}"/>
              </a:ext>
            </a:extLst>
          </p:cNvPr>
          <p:cNvSpPr>
            <a:spLocks noGrp="1"/>
          </p:cNvSpPr>
          <p:nvPr>
            <p:ph type="title"/>
          </p:nvPr>
        </p:nvSpPr>
        <p:spPr>
          <a:xfrm>
            <a:off x="457200" y="274638"/>
            <a:ext cx="8229600" cy="792162"/>
          </a:xfrm>
        </p:spPr>
        <p:txBody>
          <a:bodyPr>
            <a:normAutofit/>
          </a:bodyPr>
          <a:lstStyle/>
          <a:p>
            <a:r>
              <a:rPr lang="en-US" sz="2000" dirty="0">
                <a:effectLst/>
                <a:latin typeface="Calibri" panose="020F0502020204030204" pitchFamily="34" charset="0"/>
                <a:ea typeface="Calibri" panose="020F0502020204030204" pitchFamily="34" charset="0"/>
              </a:rPr>
              <a:t>Antiracism</a:t>
            </a:r>
            <a:r>
              <a:rPr lang="en-US" sz="2000" spc="-3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Policy</a:t>
            </a:r>
            <a:r>
              <a:rPr lang="en-US" sz="2000" spc="-20"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of</a:t>
            </a:r>
            <a:r>
              <a:rPr lang="en-US" sz="2000" spc="-2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the (name)</a:t>
            </a:r>
            <a:r>
              <a:rPr lang="en-US" sz="2000" spc="-30"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Presbyterian Church</a:t>
            </a:r>
            <a:br>
              <a:rPr lang="en-US" sz="44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(template)</a:t>
            </a:r>
            <a:endParaRPr lang="en-US" dirty="0"/>
          </a:p>
        </p:txBody>
      </p:sp>
      <p:sp>
        <p:nvSpPr>
          <p:cNvPr id="3" name="Content Placeholder 2">
            <a:extLst>
              <a:ext uri="{FF2B5EF4-FFF2-40B4-BE49-F238E27FC236}">
                <a16:creationId xmlns:a16="http://schemas.microsoft.com/office/drawing/2014/main" id="{3E979EA6-9995-087D-5347-BAB984EEA921}"/>
              </a:ext>
            </a:extLst>
          </p:cNvPr>
          <p:cNvSpPr>
            <a:spLocks noGrp="1"/>
          </p:cNvSpPr>
          <p:nvPr>
            <p:ph idx="1"/>
          </p:nvPr>
        </p:nvSpPr>
        <p:spPr>
          <a:xfrm>
            <a:off x="457200" y="1066800"/>
            <a:ext cx="8229600" cy="5059363"/>
          </a:xfrm>
        </p:spPr>
        <p:txBody>
          <a:bodyPr>
            <a:normAutofit/>
          </a:bodyPr>
          <a:lstStyle/>
          <a:p>
            <a:pPr marL="0" marR="99060" indent="0">
              <a:lnSpc>
                <a:spcPct val="85000"/>
              </a:lnSpc>
              <a:spcBef>
                <a:spcPts val="1140"/>
              </a:spcBef>
              <a:spcAft>
                <a:spcPts val="0"/>
              </a:spcAft>
              <a:buNone/>
            </a:pPr>
            <a:r>
              <a:rPr lang="en-US" sz="1800" i="1" spc="-20" dirty="0">
                <a:effectLst/>
                <a:latin typeface="Calibri" panose="020F0502020204030204" pitchFamily="34" charset="0"/>
                <a:ea typeface="Calibri" panose="020F0502020204030204" pitchFamily="34" charset="0"/>
                <a:cs typeface="Calibri" panose="020F0502020204030204" pitchFamily="34" charset="0"/>
              </a:rPr>
              <a:t>Facing</a:t>
            </a:r>
            <a:r>
              <a:rPr lang="en-US" sz="1800" i="1" spc="-70"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Racism:</a:t>
            </a:r>
            <a:r>
              <a:rPr lang="en-US" sz="1800" i="1" spc="-65"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A</a:t>
            </a:r>
            <a:r>
              <a:rPr lang="en-US" sz="1800" i="1" spc="-65"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Vision</a:t>
            </a:r>
            <a:r>
              <a:rPr lang="en-US" sz="1800" i="1" spc="-80"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of</a:t>
            </a:r>
            <a:r>
              <a:rPr lang="en-US" sz="1800" i="1" spc="-60"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the</a:t>
            </a:r>
            <a:r>
              <a:rPr lang="en-US" sz="1800" i="1" spc="-65"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Intercultural</a:t>
            </a:r>
            <a:r>
              <a:rPr lang="en-US" sz="1800" i="1" spc="-65" dirty="0">
                <a:effectLst/>
                <a:latin typeface="Calibri" panose="020F0502020204030204" pitchFamily="34" charset="0"/>
                <a:ea typeface="Calibri" panose="020F0502020204030204" pitchFamily="34" charset="0"/>
                <a:cs typeface="Calibri" panose="020F0502020204030204" pitchFamily="34" charset="0"/>
              </a:rPr>
              <a:t> </a:t>
            </a:r>
            <a:r>
              <a:rPr lang="en-US" sz="1800" i="1" spc="-20" dirty="0">
                <a:effectLst/>
                <a:latin typeface="Calibri" panose="020F0502020204030204" pitchFamily="34" charset="0"/>
                <a:ea typeface="Calibri" panose="020F0502020204030204" pitchFamily="34" charset="0"/>
                <a:cs typeface="Calibri" panose="020F0502020204030204" pitchFamily="34" charset="0"/>
              </a:rPr>
              <a:t>Community</a:t>
            </a:r>
            <a:r>
              <a:rPr lang="en-US" sz="1800" spc="-20" dirty="0">
                <a:effectLst/>
                <a:latin typeface="Calibri" panose="020F0502020204030204" pitchFamily="34" charset="0"/>
                <a:ea typeface="Calibri" panose="020F0502020204030204" pitchFamily="34" charset="0"/>
                <a:cs typeface="Calibri" panose="020F0502020204030204" pitchFamily="34" charset="0"/>
              </a:rPr>
              <a:t>,</a:t>
            </a:r>
            <a:r>
              <a:rPr lang="en-US" sz="1800" spc="-45" dirty="0">
                <a:effectLst/>
                <a:latin typeface="Calibri" panose="020F0502020204030204" pitchFamily="34" charset="0"/>
                <a:ea typeface="Calibri" panose="020F0502020204030204" pitchFamily="34" charset="0"/>
                <a:cs typeface="Calibri" panose="020F0502020204030204" pitchFamily="34" charset="0"/>
              </a:rPr>
              <a:t> </a:t>
            </a:r>
            <a:r>
              <a:rPr lang="en-US" sz="1800" spc="-20" dirty="0">
                <a:effectLst/>
                <a:latin typeface="Calibri" panose="020F0502020204030204" pitchFamily="34" charset="0"/>
                <a:ea typeface="Calibri" panose="020F0502020204030204" pitchFamily="34" charset="0"/>
                <a:cs typeface="Calibri" panose="020F0502020204030204" pitchFamily="34" charset="0"/>
              </a:rPr>
              <a:t>the</a:t>
            </a:r>
            <a:r>
              <a:rPr lang="en-US" sz="1800" spc="-45" dirty="0">
                <a:effectLst/>
                <a:latin typeface="Calibri" panose="020F0502020204030204" pitchFamily="34" charset="0"/>
                <a:ea typeface="Calibri" panose="020F0502020204030204" pitchFamily="34" charset="0"/>
                <a:cs typeface="Calibri" panose="020F0502020204030204" pitchFamily="34" charset="0"/>
              </a:rPr>
              <a:t> </a:t>
            </a:r>
            <a:r>
              <a:rPr lang="en-US" sz="1800" spc="-20" dirty="0">
                <a:effectLst/>
                <a:latin typeface="Calibri" panose="020F0502020204030204" pitchFamily="34" charset="0"/>
                <a:ea typeface="Calibri" panose="020F0502020204030204" pitchFamily="34" charset="0"/>
                <a:cs typeface="Calibri" panose="020F0502020204030204" pitchFamily="34" charset="0"/>
              </a:rPr>
              <a:t>Presbyterian</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20" dirty="0">
                <a:effectLst/>
                <a:latin typeface="Calibri" panose="020F0502020204030204" pitchFamily="34" charset="0"/>
                <a:ea typeface="Calibri" panose="020F0502020204030204" pitchFamily="34" charset="0"/>
                <a:cs typeface="Calibri" panose="020F0502020204030204" pitchFamily="34" charset="0"/>
              </a:rPr>
              <a:t>Church</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spc="-20" dirty="0">
                <a:effectLst/>
                <a:latin typeface="Calibri" panose="020F0502020204030204" pitchFamily="34" charset="0"/>
                <a:ea typeface="Calibri" panose="020F0502020204030204" pitchFamily="34" charset="0"/>
                <a:cs typeface="Calibri" panose="020F0502020204030204" pitchFamily="34" charset="0"/>
              </a:rPr>
              <a:t>(U.S.A.) </a:t>
            </a:r>
            <a:r>
              <a:rPr lang="en-US" sz="1800" dirty="0">
                <a:effectLst/>
                <a:latin typeface="Calibri" panose="020F0502020204030204" pitchFamily="34" charset="0"/>
                <a:ea typeface="Calibri" panose="020F0502020204030204" pitchFamily="34" charset="0"/>
                <a:cs typeface="Calibri" panose="020F0502020204030204" pitchFamily="34" charset="0"/>
              </a:rPr>
              <a:t>churchwide antiracism policy, affirms that “racism is the opposite of what God intends for humanity. … [it] is a lie about our fellow human beings, for it says that some are less than others.</a:t>
            </a:r>
            <a:r>
              <a:rPr lang="en-US" sz="1800" baseline="30000" dirty="0">
                <a:latin typeface="Calibri" panose="020F0502020204030204" pitchFamily="34" charset="0"/>
                <a:ea typeface="Calibri" panose="020F0502020204030204" pitchFamily="34" charset="0"/>
                <a:cs typeface="Calibri" panose="020F0502020204030204" pitchFamily="34" charset="0"/>
              </a:rPr>
              <a:t>1</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Racism</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is</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system</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of</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racial</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prejudice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exerted</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by</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those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in</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power —</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institutionally</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 individually, consciously and unconsciously — that is deeply ingrained in the history of the United States. It benefits white people in the dominant culture while disadvantaging and oppressing people of color.</a:t>
            </a:r>
            <a:endParaRPr lang="en-US" sz="1800" dirty="0">
              <a:effectLst/>
              <a:latin typeface="Calibri" panose="020F0502020204030204" pitchFamily="34" charset="0"/>
              <a:ea typeface="Calibri" panose="020F0502020204030204" pitchFamily="34" charset="0"/>
            </a:endParaRPr>
          </a:p>
          <a:p>
            <a:pPr marL="0" marR="0" indent="0">
              <a:lnSpc>
                <a:spcPct val="85000"/>
              </a:lnSpc>
              <a:spcBef>
                <a:spcPts val="116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As a congregation of the Presbyterian Church (U.S.A.), we are part of an institution</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founded</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historically</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run</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by</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white</a:t>
            </a:r>
            <a:r>
              <a:rPr lang="en-US" sz="1800" spc="-3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people that</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remains</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over</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85%</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white. We</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must</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come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to</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terms</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with</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those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numbers</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their</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implications</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for</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work</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do,</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 audiences we reach</a:t>
            </a:r>
            <a:r>
              <a:rPr lang="en-US" sz="18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1800" dirty="0">
                <a:effectLst/>
                <a:latin typeface="Calibri" panose="020F0502020204030204" pitchFamily="34" charset="0"/>
                <a:ea typeface="Calibri" panose="020F0502020204030204" pitchFamily="34" charset="0"/>
                <a:cs typeface="Calibri" panose="020F0502020204030204" pitchFamily="34" charset="0"/>
              </a:rPr>
              <a:t>. We are undeniably implicated in the entrenched legacies of racism and white supremacy that continue to shape the United States and our church.</a:t>
            </a:r>
            <a:endParaRPr lang="en-US" sz="1800" dirty="0">
              <a:effectLst/>
              <a:latin typeface="Calibri" panose="020F0502020204030204" pitchFamily="34" charset="0"/>
              <a:ea typeface="Calibri" panose="020F0502020204030204" pitchFamily="34" charset="0"/>
            </a:endParaRPr>
          </a:p>
          <a:p>
            <a:pPr marL="0" marR="0" indent="0">
              <a:lnSpc>
                <a:spcPts val="1595"/>
              </a:lnSpc>
              <a:spcBef>
                <a:spcPts val="970"/>
              </a:spcBef>
              <a:spcAft>
                <a:spcPts val="0"/>
              </a:spcAft>
              <a:buNone/>
            </a:pPr>
            <a:r>
              <a:rPr lang="en-US" sz="1800" spc="-10" dirty="0">
                <a:effectLst/>
                <a:latin typeface="Calibri" panose="020F0502020204030204" pitchFamily="34" charset="0"/>
                <a:ea typeface="Calibri" panose="020F0502020204030204" pitchFamily="34" charset="0"/>
                <a:cs typeface="Calibri" panose="020F0502020204030204" pitchFamily="34" charset="0"/>
              </a:rPr>
              <a:t>The</a:t>
            </a:r>
            <a:r>
              <a:rPr lang="en-US" sz="1800" spc="-6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church</a:t>
            </a:r>
            <a:r>
              <a:rPr lang="en-US" sz="1800" spc="-6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is</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mandated</a:t>
            </a:r>
            <a:r>
              <a:rPr lang="en-US" sz="1800" spc="-4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in</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i="1" spc="-10" dirty="0">
                <a:effectLst/>
                <a:latin typeface="Calibri" panose="020F0502020204030204" pitchFamily="34" charset="0"/>
                <a:ea typeface="Calibri" panose="020F0502020204030204" pitchFamily="34" charset="0"/>
                <a:cs typeface="Calibri" panose="020F0502020204030204" pitchFamily="34" charset="0"/>
              </a:rPr>
              <a:t>Facing</a:t>
            </a:r>
            <a:r>
              <a:rPr lang="en-US" sz="1800" i="1" spc="-75" dirty="0">
                <a:effectLst/>
                <a:latin typeface="Calibri" panose="020F0502020204030204" pitchFamily="34" charset="0"/>
                <a:ea typeface="Calibri" panose="020F0502020204030204" pitchFamily="34" charset="0"/>
                <a:cs typeface="Calibri" panose="020F0502020204030204" pitchFamily="34" charset="0"/>
              </a:rPr>
              <a:t> </a:t>
            </a:r>
            <a:r>
              <a:rPr lang="en-US" sz="1800" i="1" spc="-10" dirty="0">
                <a:effectLst/>
                <a:latin typeface="Calibri" panose="020F0502020204030204" pitchFamily="34" charset="0"/>
                <a:ea typeface="Calibri" panose="020F0502020204030204" pitchFamily="34" charset="0"/>
                <a:cs typeface="Calibri" panose="020F0502020204030204" pitchFamily="34" charset="0"/>
              </a:rPr>
              <a:t>Racism</a:t>
            </a:r>
            <a:r>
              <a:rPr lang="en-US" sz="1800" i="1" spc="-7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to</a:t>
            </a:r>
            <a:r>
              <a:rPr lang="en-US" sz="1800" spc="-45"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“embrace</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antiracism</a:t>
            </a:r>
            <a:r>
              <a:rPr lang="en-US" sz="1800" spc="-35"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as</a:t>
            </a:r>
            <a:r>
              <a:rPr lang="en-US" sz="1800" spc="-4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a</a:t>
            </a:r>
            <a:r>
              <a:rPr lang="en-US" sz="1800" spc="-35"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major</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part</a:t>
            </a:r>
            <a:r>
              <a:rPr lang="en-US" sz="1800" spc="-4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of</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[our] </a:t>
            </a:r>
            <a:r>
              <a:rPr lang="en-US" sz="1800" dirty="0">
                <a:effectLst/>
                <a:latin typeface="Calibri" panose="020F0502020204030204" pitchFamily="34" charset="0"/>
                <a:ea typeface="Calibri" panose="020F0502020204030204" pitchFamily="34" charset="0"/>
                <a:cs typeface="Calibri" panose="020F0502020204030204" pitchFamily="34" charset="0"/>
              </a:rPr>
              <a:t>corporate identity.” To this end, we state unequivocally that racism and all forms of discrimination and marginalization are sins against humanity and God, inconsistent with our Christian and corporate values and unacceptable within our agencies and entities. We understand</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that</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as a congregation we</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“must</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unlearn</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 undo</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existing</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racist</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values and structures” that persist despite our expressed values and intentions if we are to create an antiracist church where “all persons are treated with respect, all gifts are valued and encouraged, and diversity is a gift to be valued.</a:t>
            </a:r>
            <a:r>
              <a:rPr lang="en-US" sz="1800" baseline="30000" dirty="0">
                <a:effectLst/>
                <a:latin typeface="Calibri" panose="020F0502020204030204" pitchFamily="34" charset="0"/>
                <a:ea typeface="Calibri" panose="020F0502020204030204" pitchFamily="34" charset="0"/>
                <a:cs typeface="Calibri" panose="020F0502020204030204" pitchFamily="34" charset="0"/>
              </a:rPr>
              <a:t>3</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68515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B19FFC-4CFF-60C7-7D14-6DB5A49DE76B}"/>
              </a:ext>
            </a:extLst>
          </p:cNvPr>
          <p:cNvSpPr>
            <a:spLocks noGrp="1"/>
          </p:cNvSpPr>
          <p:nvPr>
            <p:ph idx="1"/>
          </p:nvPr>
        </p:nvSpPr>
        <p:spPr>
          <a:xfrm>
            <a:off x="457200" y="838200"/>
            <a:ext cx="8229600" cy="5287963"/>
          </a:xfrm>
        </p:spPr>
        <p:txBody>
          <a:bodyPr>
            <a:normAutofit lnSpcReduction="10000"/>
          </a:bodyPr>
          <a:lstStyle/>
          <a:p>
            <a:pPr marL="0" marR="99060" indent="0">
              <a:lnSpc>
                <a:spcPct val="85000"/>
              </a:lnSpc>
              <a:spcBef>
                <a:spcPts val="116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We</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recognize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strides</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have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made,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even</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as</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we</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acknowledge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there</a:t>
            </a:r>
            <a:r>
              <a:rPr lang="en-US" sz="1800" spc="-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is</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more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work</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to</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do. As we strive to be an antiracist church, we commit to:</a:t>
            </a:r>
            <a:endParaRPr lang="en-US" sz="1800" dirty="0">
              <a:effectLst/>
              <a:latin typeface="Calibri" panose="020F0502020204030204" pitchFamily="34" charset="0"/>
              <a:ea typeface="Calibri" panose="020F0502020204030204" pitchFamily="34" charset="0"/>
            </a:endParaRPr>
          </a:p>
          <a:p>
            <a:pPr marL="342900" marR="219710" lvl="0" indent="-342900">
              <a:lnSpc>
                <a:spcPct val="85000"/>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Repenting</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of</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the</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role</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we</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collectively</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individually</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have</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played</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continue</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to</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play in creating and maintaining white supremacy and systemic racism;</a:t>
            </a:r>
            <a:endParaRPr lang="en-US" sz="1800" spc="0" dirty="0">
              <a:solidFill>
                <a:srgbClr val="FF0000"/>
              </a:solidFill>
              <a:effectLst/>
              <a:latin typeface="Calibri" panose="020F0502020204030204" pitchFamily="34" charset="0"/>
              <a:ea typeface="Arial" panose="020B0604020202020204" pitchFamily="34" charset="0"/>
            </a:endParaRPr>
          </a:p>
          <a:p>
            <a:pPr marL="342900" marR="421640" lvl="0" indent="-342900">
              <a:lnSpc>
                <a:spcPct val="85000"/>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providing</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antiracism</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cultural</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humility</a:t>
            </a:r>
            <a:r>
              <a:rPr lang="en-US" sz="1800" spc="-3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training</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for</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employees;</a:t>
            </a:r>
            <a:endParaRPr lang="en-US" sz="1800" spc="0" dirty="0">
              <a:solidFill>
                <a:srgbClr val="FF0000"/>
              </a:solidFill>
              <a:effectLst/>
              <a:latin typeface="Calibri" panose="020F0502020204030204" pitchFamily="34" charset="0"/>
              <a:ea typeface="Arial" panose="020B0604020202020204" pitchFamily="34" charset="0"/>
            </a:endParaRPr>
          </a:p>
          <a:p>
            <a:pPr marL="342900" marR="229235" lvl="0" indent="-342900">
              <a:lnSpc>
                <a:spcPct val="85000"/>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developing</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implementing</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practices</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strategies</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to</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disrupt</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dismantle</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racism and oppression in the church and the world;</a:t>
            </a:r>
            <a:endParaRPr lang="en-US" sz="1800" spc="0" dirty="0">
              <a:solidFill>
                <a:srgbClr val="FF0000"/>
              </a:solidFill>
              <a:effectLst/>
              <a:latin typeface="Calibri" panose="020F0502020204030204" pitchFamily="34" charset="0"/>
              <a:ea typeface="Arial" panose="020B0604020202020204" pitchFamily="34" charset="0"/>
            </a:endParaRPr>
          </a:p>
          <a:p>
            <a:pPr marL="342900" marR="0" lvl="0" indent="-342900">
              <a:lnSpc>
                <a:spcPts val="1375"/>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striving</a:t>
            </a:r>
            <a:r>
              <a:rPr lang="en-US" sz="1800" spc="-4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for</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racial</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equity</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recruitment,</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hiring,</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retention</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of</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employees;</a:t>
            </a:r>
            <a:endParaRPr lang="en-US" sz="1800" spc="0" dirty="0">
              <a:solidFill>
                <a:srgbClr val="FF0000"/>
              </a:solidFill>
              <a:effectLst/>
              <a:latin typeface="Calibri" panose="020F0502020204030204" pitchFamily="34" charset="0"/>
              <a:ea typeface="Arial" panose="020B0604020202020204" pitchFamily="34" charset="0"/>
            </a:endParaRPr>
          </a:p>
          <a:p>
            <a:pPr marL="342900" marR="382905" lvl="0" indent="-342900">
              <a:lnSpc>
                <a:spcPct val="85000"/>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taking</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steps</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of</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reparation</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restorative</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action</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response</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to</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disparities</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of</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wealth created and sustained by white supremacy:</a:t>
            </a:r>
            <a:r>
              <a:rPr lang="en-US" sz="1800" baseline="30000" dirty="0">
                <a:solidFill>
                  <a:srgbClr val="FF0000"/>
                </a:solidFill>
                <a:latin typeface="Calibri" panose="020F0502020204030204" pitchFamily="34" charset="0"/>
                <a:ea typeface="Arial" panose="020B0604020202020204" pitchFamily="34" charset="0"/>
                <a:cs typeface="Calibri" panose="020F0502020204030204" pitchFamily="34" charset="0"/>
              </a:rPr>
              <a:t>4</a:t>
            </a:r>
            <a:endParaRPr lang="en-US" sz="1800" spc="0" dirty="0">
              <a:solidFill>
                <a:srgbClr val="FF0000"/>
              </a:solidFill>
              <a:effectLst/>
              <a:latin typeface="Calibri" panose="020F0502020204030204" pitchFamily="34" charset="0"/>
              <a:ea typeface="Arial" panose="020B0604020202020204" pitchFamily="34" charset="0"/>
            </a:endParaRPr>
          </a:p>
          <a:p>
            <a:pPr marL="342900" marR="0" lvl="0" indent="-342900">
              <a:lnSpc>
                <a:spcPts val="1505"/>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working</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partnership</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with</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other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congregations</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their</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antiracism</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ministries;</a:t>
            </a:r>
            <a:endParaRPr lang="en-US" sz="1800" spc="-10" dirty="0">
              <a:solidFill>
                <a:srgbClr val="FF0000"/>
              </a:solidFill>
              <a:latin typeface="Calibri" panose="020F0502020204030204" pitchFamily="34" charset="0"/>
              <a:ea typeface="Arial" panose="020B0604020202020204" pitchFamily="34" charset="0"/>
              <a:cs typeface="Calibri" panose="020F0502020204030204" pitchFamily="34" charset="0"/>
            </a:endParaRPr>
          </a:p>
          <a:p>
            <a:pPr marL="342900" marR="0" lvl="0" indent="-342900">
              <a:lnSpc>
                <a:spcPts val="1505"/>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acting courageously and creatively against police brutality, voter suppression, educational</a:t>
            </a:r>
            <a:r>
              <a:rPr lang="en-US" sz="1800" spc="-3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healthcare</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inequity,</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other</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acts</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and</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practices</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of</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systemic</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racism</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on federal, state, and local levels; and</a:t>
            </a:r>
            <a:endParaRPr lang="en-US" sz="1800" spc="0" dirty="0">
              <a:solidFill>
                <a:srgbClr val="FF0000"/>
              </a:solidFill>
              <a:effectLst/>
              <a:latin typeface="Calibri" panose="020F0502020204030204" pitchFamily="34" charset="0"/>
              <a:ea typeface="Arial" panose="020B0604020202020204" pitchFamily="34" charset="0"/>
            </a:endParaRPr>
          </a:p>
          <a:p>
            <a:pPr marL="342900" marR="147320" lvl="0" indent="-342900">
              <a:lnSpc>
                <a:spcPct val="85000"/>
              </a:lnSpc>
              <a:spcBef>
                <a:spcPts val="0"/>
              </a:spcBef>
              <a:spcAft>
                <a:spcPts val="0"/>
              </a:spcAft>
              <a:buSzPts val="1000"/>
              <a:buFont typeface="Arial" panose="020B0604020202020204" pitchFamily="34" charset="0"/>
              <a:buChar char="•"/>
              <a:tabLst>
                <a:tab pos="546100" algn="l"/>
              </a:tabLst>
            </a:pP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putting</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into</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practice</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General</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Assembly</a:t>
            </a:r>
            <a:r>
              <a:rPr lang="en-US" sz="1800" spc="-1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directives</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to</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build</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an</a:t>
            </a:r>
            <a:r>
              <a:rPr lang="en-US" sz="1800" spc="-1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intercultural</a:t>
            </a:r>
            <a:r>
              <a:rPr lang="en-US" sz="1800" spc="-20"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church</a:t>
            </a:r>
            <a:r>
              <a:rPr lang="en-US" sz="1800" spc="-25" dirty="0">
                <a:solidFill>
                  <a:srgbClr val="FF0000"/>
                </a:solidFill>
                <a:effectLst/>
                <a:latin typeface="Calibri" panose="020F0502020204030204" pitchFamily="34" charset="0"/>
                <a:ea typeface="Arial" panose="020B0604020202020204" pitchFamily="34" charset="0"/>
                <a:cs typeface="Calibri" panose="020F0502020204030204" pitchFamily="34" charset="0"/>
              </a:rPr>
              <a:t> </a:t>
            </a:r>
            <a:r>
              <a:rPr lang="en-US" sz="1800" spc="0" dirty="0">
                <a:solidFill>
                  <a:srgbClr val="FF0000"/>
                </a:solidFill>
                <a:effectLst/>
                <a:latin typeface="Calibri" panose="020F0502020204030204" pitchFamily="34" charset="0"/>
                <a:ea typeface="Arial" panose="020B0604020202020204" pitchFamily="34" charset="0"/>
                <a:cs typeface="Calibri" panose="020F0502020204030204" pitchFamily="34" charset="0"/>
              </a:rPr>
              <a:t>where justice and equity prevail.</a:t>
            </a:r>
            <a:endParaRPr lang="en-US" sz="1800" spc="0" dirty="0">
              <a:solidFill>
                <a:srgbClr val="FF0000"/>
              </a:solidFill>
              <a:effectLst/>
              <a:latin typeface="Calibri" panose="020F0502020204030204" pitchFamily="34" charset="0"/>
              <a:ea typeface="Arial" panose="020B0604020202020204" pitchFamily="34" charset="0"/>
            </a:endParaRPr>
          </a:p>
          <a:p>
            <a:pPr marL="0" marR="99060" indent="0">
              <a:lnSpc>
                <a:spcPct val="85000"/>
              </a:lnSpc>
              <a:spcBef>
                <a:spcPts val="1175"/>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We acknowledge that this work will not be easy. But, as our church wide antiracism policy affirms: “Because of our biblical understanding of who God is and what God intends for humanity,</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PC(USA)</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must</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stand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against,</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speak</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against,</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work</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against</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racism.</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Antiracist effort is not optional for Christians. It is an essential aspect of Christian discipleship, without which we fail to proclaim the Good News of Jesus Christ.”</a:t>
            </a:r>
            <a:endParaRPr lang="en-US" sz="1800" dirty="0">
              <a:effectLst/>
              <a:latin typeface="Calibri" panose="020F0502020204030204" pitchFamily="34" charset="0"/>
              <a:ea typeface="Calibri" panose="020F0502020204030204" pitchFamily="34" charset="0"/>
            </a:endParaRPr>
          </a:p>
          <a:p>
            <a:pPr marL="0" marR="148590" indent="0">
              <a:lnSpc>
                <a:spcPct val="85000"/>
              </a:lnSpc>
              <a:spcBef>
                <a:spcPts val="118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This statement is our collective commitment to equity and inclusion  and is policy for our church.</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22613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4C8A6-5BEA-F67C-7C34-C2181657B3E0}"/>
              </a:ext>
            </a:extLst>
          </p:cNvPr>
          <p:cNvSpPr>
            <a:spLocks noGrp="1"/>
          </p:cNvSpPr>
          <p:nvPr>
            <p:ph type="title"/>
          </p:nvPr>
        </p:nvSpPr>
        <p:spPr>
          <a:xfrm>
            <a:off x="457200" y="274638"/>
            <a:ext cx="8229600" cy="457199"/>
          </a:xfrm>
        </p:spPr>
        <p:txBody>
          <a:bodyPr>
            <a:normAutofit fontScale="90000"/>
          </a:bodyPr>
          <a:lstStyle/>
          <a:p>
            <a:r>
              <a:rPr lang="en-US" dirty="0"/>
              <a:t>Footnotes</a:t>
            </a:r>
          </a:p>
        </p:txBody>
      </p:sp>
      <p:sp>
        <p:nvSpPr>
          <p:cNvPr id="3" name="Content Placeholder 2">
            <a:extLst>
              <a:ext uri="{FF2B5EF4-FFF2-40B4-BE49-F238E27FC236}">
                <a16:creationId xmlns:a16="http://schemas.microsoft.com/office/drawing/2014/main" id="{586C82BF-7D37-1FEE-7FC2-C583944D537F}"/>
              </a:ext>
            </a:extLst>
          </p:cNvPr>
          <p:cNvSpPr>
            <a:spLocks noGrp="1"/>
          </p:cNvSpPr>
          <p:nvPr>
            <p:ph idx="1"/>
          </p:nvPr>
        </p:nvSpPr>
        <p:spPr>
          <a:xfrm>
            <a:off x="457200" y="914400"/>
            <a:ext cx="8229600" cy="5211763"/>
          </a:xfrm>
        </p:spPr>
        <p:txBody>
          <a:bodyPr>
            <a:normAutofit/>
          </a:bodyPr>
          <a:lstStyle/>
          <a:p>
            <a:pPr marL="0" marR="826770" lvl="0" indent="0" rtl="0">
              <a:lnSpc>
                <a:spcPct val="110000"/>
              </a:lnSpc>
              <a:spcBef>
                <a:spcPts val="5"/>
              </a:spcBef>
              <a:spcAft>
                <a:spcPts val="0"/>
              </a:spcAft>
              <a:buSzPts val="700"/>
              <a:buNone/>
              <a:tabLst>
                <a:tab pos="140335" algn="l"/>
              </a:tabLst>
            </a:pPr>
            <a:r>
              <a:rPr lang="en-US" sz="1800" i="1" spc="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	1</a:t>
            </a:r>
            <a:r>
              <a:rPr lang="en-US" sz="1800" i="1" spc="0" dirty="0">
                <a:effectLst/>
                <a:latin typeface="Calibri" panose="020F0502020204030204" pitchFamily="34" charset="0"/>
                <a:ea typeface="Calibri" panose="020F0502020204030204" pitchFamily="34" charset="0"/>
                <a:cs typeface="Calibri" panose="020F0502020204030204" pitchFamily="34" charset="0"/>
              </a:rPr>
              <a:t>. Facing</a:t>
            </a:r>
            <a:r>
              <a:rPr lang="en-US" sz="1800" i="1" spc="-15"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Racism:</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A</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Vision</a:t>
            </a:r>
            <a:r>
              <a:rPr lang="en-US" sz="1800" i="1" spc="-15"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of</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the</a:t>
            </a:r>
            <a:r>
              <a:rPr lang="en-US" sz="1800" i="1" spc="-5"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Intercultural</a:t>
            </a:r>
            <a:r>
              <a:rPr lang="en-US" sz="1800" i="1" spc="-15" dirty="0">
                <a:effectLst/>
                <a:latin typeface="Calibri" panose="020F0502020204030204" pitchFamily="34" charset="0"/>
                <a:ea typeface="Calibri" panose="020F0502020204030204" pitchFamily="34" charset="0"/>
                <a:cs typeface="Calibri" panose="020F0502020204030204" pitchFamily="34" charset="0"/>
              </a:rPr>
              <a:t> </a:t>
            </a:r>
            <a:r>
              <a:rPr lang="en-US" sz="1800" i="1" spc="0" dirty="0">
                <a:effectLst/>
                <a:latin typeface="Calibri" panose="020F0502020204030204" pitchFamily="34" charset="0"/>
                <a:ea typeface="Calibri" panose="020F0502020204030204" pitchFamily="34" charset="0"/>
                <a:cs typeface="Calibri" panose="020F0502020204030204" pitchFamily="34" charset="0"/>
              </a:rPr>
              <a:t>Community</a:t>
            </a:r>
            <a:r>
              <a:rPr lang="en-US" sz="1800" spc="0" dirty="0">
                <a:effectLst/>
                <a:latin typeface="Calibri" panose="020F0502020204030204" pitchFamily="34" charset="0"/>
                <a:ea typeface="Calibri" panose="020F0502020204030204" pitchFamily="34" charset="0"/>
                <a:cs typeface="Calibri" panose="020F0502020204030204" pitchFamily="34" charset="0"/>
              </a:rPr>
              <a:t>,</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222nd</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General</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Assembly</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(2016) </a:t>
            </a:r>
            <a:r>
              <a:rPr lang="en-US" sz="1800" spc="-10" dirty="0">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https://facing-racism.pcusa.org/item/40835/</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700"/>
              <a:buNone/>
              <a:tabLst>
                <a:tab pos="160020" algn="l"/>
              </a:tabLs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marR="0" lvl="0" indent="0">
              <a:spcBef>
                <a:spcPts val="0"/>
              </a:spcBef>
              <a:spcAft>
                <a:spcPts val="0"/>
              </a:spcAft>
              <a:buSzPts val="700"/>
              <a:buNone/>
              <a:tabLst>
                <a:tab pos="160020" algn="l"/>
              </a:tabLst>
            </a:pPr>
            <a:r>
              <a:rPr lang="en-US" sz="1800" spc="0" dirty="0">
                <a:effectLst/>
                <a:latin typeface="Calibri" panose="020F0502020204030204" pitchFamily="34" charset="0"/>
                <a:ea typeface="Calibri" panose="020F0502020204030204" pitchFamily="34" charset="0"/>
                <a:cs typeface="Calibri" panose="020F0502020204030204" pitchFamily="34" charset="0"/>
              </a:rPr>
              <a:t>	2. Black</a:t>
            </a:r>
            <a:r>
              <a:rPr lang="en-US" sz="1800" spc="-3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Lives</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Matter,"</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on</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the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Presbyterian</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Historical</a:t>
            </a:r>
            <a:r>
              <a:rPr lang="en-US" sz="1800" spc="-25" dirty="0">
                <a:effectLst/>
                <a:latin typeface="Calibri" panose="020F0502020204030204" pitchFamily="34" charset="0"/>
                <a:ea typeface="Calibri" panose="020F0502020204030204" pitchFamily="34" charset="0"/>
                <a:cs typeface="Calibri" panose="020F0502020204030204" pitchFamily="34" charset="0"/>
              </a:rPr>
              <a:t> </a:t>
            </a:r>
            <a:r>
              <a:rPr lang="en-US" sz="1800" spc="-10" dirty="0">
                <a:effectLst/>
                <a:latin typeface="Calibri" panose="020F0502020204030204" pitchFamily="34" charset="0"/>
                <a:ea typeface="Calibri" panose="020F0502020204030204" pitchFamily="34" charset="0"/>
                <a:cs typeface="Calibri" panose="020F0502020204030204" pitchFamily="34" charset="0"/>
              </a:rPr>
              <a:t>Society’s</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rPr>
              <a:t>website,</a:t>
            </a:r>
            <a:r>
              <a:rPr lang="en-US"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https://www.history.pcusa.org/blog/2020/06/black-lives-</a:t>
            </a:r>
            <a:r>
              <a:rPr lang="en-US" sz="1800" spc="-10"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matter</a:t>
            </a:r>
            <a:endParaRPr lang="en-US" sz="1800" spc="-1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rtl="0">
              <a:spcBef>
                <a:spcPts val="0"/>
              </a:spcBef>
              <a:spcAft>
                <a:spcPts val="0"/>
              </a:spcAft>
              <a:buSzPts val="700"/>
              <a:buFont typeface="Calibri" panose="020F0502020204030204" pitchFamily="34" charset="0"/>
              <a:buAutoNum type="romanLcPeriod"/>
              <a:tabLst>
                <a:tab pos="179705" algn="l"/>
              </a:tabLst>
            </a:pPr>
            <a:endParaRPr lang="en-US" sz="1800" spc="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rtl="0">
              <a:spcBef>
                <a:spcPts val="0"/>
              </a:spcBef>
              <a:spcAft>
                <a:spcPts val="0"/>
              </a:spcAft>
              <a:buSzPts val="700"/>
              <a:buNone/>
              <a:tabLst>
                <a:tab pos="179705" algn="l"/>
              </a:tabLst>
            </a:pPr>
            <a:r>
              <a:rPr lang="en-US" sz="1800" spc="0" dirty="0">
                <a:effectLst/>
                <a:latin typeface="Calibri" panose="020F0502020204030204" pitchFamily="34" charset="0"/>
                <a:ea typeface="Calibri" panose="020F0502020204030204" pitchFamily="34" charset="0"/>
                <a:cs typeface="Calibri" panose="020F0502020204030204" pitchFamily="34" charset="0"/>
              </a:rPr>
              <a:t>	3.Racial</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Equity,”</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on</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the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spc="0" dirty="0">
                <a:effectLst/>
                <a:latin typeface="Calibri" panose="020F0502020204030204" pitchFamily="34" charset="0"/>
                <a:ea typeface="Calibri" panose="020F0502020204030204" pitchFamily="34" charset="0"/>
                <a:cs typeface="Calibri" panose="020F0502020204030204" pitchFamily="34" charset="0"/>
              </a:rPr>
              <a:t>Presbyterian</a:t>
            </a:r>
            <a:r>
              <a:rPr lang="en-US" sz="1800" spc="-10" dirty="0">
                <a:effectLst/>
                <a:latin typeface="Calibri" panose="020F0502020204030204" pitchFamily="34" charset="0"/>
                <a:ea typeface="Calibri" panose="020F0502020204030204" pitchFamily="34" charset="0"/>
                <a:cs typeface="Calibri" panose="020F0502020204030204" pitchFamily="34" charset="0"/>
              </a:rPr>
              <a:t> Women’s</a:t>
            </a:r>
            <a:endParaRPr lang="en-US" sz="1800" spc="0" dirty="0">
              <a:effectLst/>
              <a:latin typeface="Calibri" panose="020F0502020204030204" pitchFamily="34" charset="0"/>
              <a:ea typeface="Calibri" panose="020F0502020204030204" pitchFamily="34" charset="0"/>
            </a:endParaRPr>
          </a:p>
          <a:p>
            <a:pPr marL="0" marR="0" indent="0">
              <a:spcBef>
                <a:spcPts val="105"/>
              </a:spcBef>
              <a:spcAft>
                <a:spcPts val="0"/>
              </a:spcAft>
              <a:buNone/>
            </a:pPr>
            <a:r>
              <a:rPr lang="en-US" sz="1800" spc="-10" dirty="0">
                <a:effectLst/>
                <a:latin typeface="Calibri" panose="020F0502020204030204" pitchFamily="34" charset="0"/>
                <a:ea typeface="Calibri" panose="020F0502020204030204" pitchFamily="34" charset="0"/>
                <a:cs typeface="Calibri" panose="020F0502020204030204" pitchFamily="34" charset="0"/>
              </a:rPr>
              <a:t> website ,</a:t>
            </a:r>
            <a:r>
              <a:rPr lang="en-US" sz="1800" spc="-10"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https://www.presbyterianwomen.org/what_we_do/build-community/antiracism</a:t>
            </a:r>
            <a:endParaRPr lang="en-US" sz="1800" dirty="0">
              <a:effectLst/>
              <a:latin typeface="Calibri" panose="020F0502020204030204" pitchFamily="34" charset="0"/>
              <a:ea typeface="Calibri" panose="020F0502020204030204" pitchFamily="34" charset="0"/>
            </a:endParaRPr>
          </a:p>
          <a:p>
            <a:pPr marL="0" marR="0" indent="0">
              <a:spcBef>
                <a:spcPts val="125"/>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851535" indent="0">
              <a:spcBef>
                <a:spcPts val="5"/>
              </a:spcBef>
              <a:spcAft>
                <a:spcPts val="0"/>
              </a:spcAft>
              <a:buNone/>
            </a:pPr>
            <a:r>
              <a:rPr lang="en-US" sz="1800" spc="90" dirty="0">
                <a:latin typeface="Calibri" panose="020F0502020204030204" pitchFamily="34" charset="0"/>
                <a:ea typeface="Calibri" panose="020F0502020204030204" pitchFamily="34" charset="0"/>
                <a:cs typeface="Calibri" panose="020F0502020204030204" pitchFamily="34" charset="0"/>
              </a:rPr>
              <a:t>4</a:t>
            </a:r>
            <a:r>
              <a:rPr lang="en-US" sz="1800" spc="9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See</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Report</a:t>
            </a:r>
            <a:r>
              <a:rPr lang="en-US" sz="1800" i="1" spc="-1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of</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the</a:t>
            </a:r>
            <a:r>
              <a:rPr lang="en-US" sz="1800" i="1" spc="-15"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Task</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Force</a:t>
            </a:r>
            <a:r>
              <a:rPr lang="en-US" sz="1800" i="1" spc="-1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to</a:t>
            </a:r>
            <a:r>
              <a:rPr lang="en-US" sz="1800" i="1" spc="-1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Study</a:t>
            </a:r>
            <a:r>
              <a:rPr lang="en-US" sz="1800" i="1" spc="-2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Reparations</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216th</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General</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Assembly</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(2004) </a:t>
            </a:r>
            <a:r>
              <a:rPr lang="en-US" sz="1800" spc="-10" dirty="0">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https://www.presbyterianmission.org/resource/report-task-force-reparations/</a:t>
            </a:r>
            <a:r>
              <a:rPr lang="en-US" sz="1800" spc="-10"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Restorative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Actions</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initiative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started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by</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2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Synod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of</a:t>
            </a:r>
            <a:r>
              <a:rPr lang="en-US" sz="1800" spc="-15"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Lakes</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Prairies</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and</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a:t>
            </a:r>
            <a:r>
              <a:rPr lang="en-US" sz="1800" spc="-1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Co- Moderators of the 224th</a:t>
            </a:r>
            <a:r>
              <a:rPr lang="en-US" sz="1800" spc="2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General Assembly -</a:t>
            </a:r>
            <a:r>
              <a:rPr lang="en-US" sz="1800" dirty="0">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 https://restorativeactions.org</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851535" indent="0">
              <a:spcBef>
                <a:spcPts val="5"/>
              </a:spcBef>
              <a:spcAft>
                <a:spcPts val="0"/>
              </a:spcAft>
              <a:buNone/>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marR="851535" indent="0">
              <a:spcBef>
                <a:spcPts val="5"/>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Thanks to the Presbyterian Investment and Loan Program for this general policy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700"/>
              <a:buFont typeface="Calibri" panose="020F0502020204030204" pitchFamily="34" charset="0"/>
              <a:buAutoNum type="romanLcPeriod"/>
              <a:tabLst>
                <a:tab pos="160020" algn="l"/>
              </a:tabLst>
            </a:pPr>
            <a:endParaRPr lang="en-US" dirty="0"/>
          </a:p>
        </p:txBody>
      </p:sp>
    </p:spTree>
    <p:extLst>
      <p:ext uri="{BB962C8B-B14F-4D97-AF65-F5344CB8AC3E}">
        <p14:creationId xmlns:p14="http://schemas.microsoft.com/office/powerpoint/2010/main" val="2564852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Permissions</a:t>
            </a:r>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a:t>Book of Order G-4.0206- need written permission from presbytery to</a:t>
            </a:r>
          </a:p>
          <a:p>
            <a:pPr lvl="1"/>
            <a:endParaRPr lang="en-US" dirty="0"/>
          </a:p>
          <a:p>
            <a:pPr lvl="1"/>
            <a:r>
              <a:rPr lang="en-US" dirty="0"/>
              <a:t>Acquire piece of property</a:t>
            </a:r>
          </a:p>
          <a:p>
            <a:pPr lvl="1"/>
            <a:r>
              <a:rPr lang="en-US" dirty="0"/>
              <a:t>Encumber property (mortgage, easement, etc)</a:t>
            </a:r>
          </a:p>
          <a:p>
            <a:pPr lvl="1"/>
            <a:r>
              <a:rPr lang="en-US" dirty="0"/>
              <a:t>Lease property for 5+ years</a:t>
            </a:r>
          </a:p>
          <a:p>
            <a:pPr lvl="1"/>
            <a:r>
              <a:rPr lang="en-US" dirty="0"/>
              <a:t>Lease for purposes of worship</a:t>
            </a:r>
          </a:p>
          <a:p>
            <a:endParaRPr lang="en-US" dirty="0"/>
          </a:p>
          <a:p>
            <a:r>
              <a:rPr lang="en-US" dirty="0"/>
              <a:t>Property Committee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4F9B-7601-25E7-2E42-97A3B7E3020D}"/>
              </a:ext>
            </a:extLst>
          </p:cNvPr>
          <p:cNvSpPr>
            <a:spLocks noGrp="1"/>
          </p:cNvSpPr>
          <p:nvPr>
            <p:ph type="title"/>
          </p:nvPr>
        </p:nvSpPr>
        <p:spPr/>
        <p:txBody>
          <a:bodyPr/>
          <a:lstStyle/>
          <a:p>
            <a:r>
              <a:rPr lang="en-US" dirty="0"/>
              <a:t>Historic Landmark Status</a:t>
            </a:r>
          </a:p>
        </p:txBody>
      </p:sp>
      <p:sp>
        <p:nvSpPr>
          <p:cNvPr id="3" name="Content Placeholder 2">
            <a:extLst>
              <a:ext uri="{FF2B5EF4-FFF2-40B4-BE49-F238E27FC236}">
                <a16:creationId xmlns:a16="http://schemas.microsoft.com/office/drawing/2014/main" id="{C260F26B-02B0-F105-9F1D-F1F9B810C329}"/>
              </a:ext>
            </a:extLst>
          </p:cNvPr>
          <p:cNvSpPr>
            <a:spLocks noGrp="1"/>
          </p:cNvSpPr>
          <p:nvPr>
            <p:ph idx="1"/>
          </p:nvPr>
        </p:nvSpPr>
        <p:spPr/>
        <p:txBody>
          <a:bodyPr>
            <a:normAutofit/>
          </a:bodyPr>
          <a:lstStyle/>
          <a:p>
            <a:pPr marL="0" marR="0" indent="0">
              <a:spcBef>
                <a:spcPts val="0"/>
              </a:spcBef>
              <a:spcAft>
                <a:spcPts val="0"/>
              </a:spcAft>
              <a:buNone/>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 church property should be included in any application for federal, state, or local historic district or historic landmark status unless and until the Presbytery</a:t>
            </a:r>
          </a:p>
          <a:p>
            <a:pPr marL="0" marR="0" indent="0">
              <a:spcBef>
                <a:spcPts val="0"/>
              </a:spcBef>
              <a:spcAft>
                <a:spcPts val="0"/>
              </a:spcAft>
              <a:buNone/>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 has been afforded an opportunity to review the application to assess the implications of such status, </a:t>
            </a:r>
          </a:p>
          <a:p>
            <a:pPr marL="0" marR="0" indent="0">
              <a:spcBef>
                <a:spcPts val="0"/>
              </a:spcBef>
              <a:spcAft>
                <a:spcPts val="0"/>
              </a:spcAft>
              <a:buNone/>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0"/>
              </a:spcAft>
              <a:buNone/>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(2) has approved such application by affirmative vote.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dirty="0">
                <a:latin typeface="Arial" panose="020B0604020202020204" pitchFamily="34" charset="0"/>
                <a:ea typeface="Calibri" panose="020F0502020204030204" pitchFamily="34" charset="0"/>
                <a:cs typeface="Arial" panose="020B0604020202020204" pitchFamily="34" charset="0"/>
              </a:rPr>
              <a:t>Benefits of such status: emotional and spiritual “good feeling”</a:t>
            </a:r>
          </a:p>
          <a:p>
            <a:pPr marL="0" marR="0" indent="0">
              <a:spcBef>
                <a:spcPts val="0"/>
              </a:spcBef>
              <a:spcAft>
                <a:spcPts val="0"/>
              </a:spcAft>
              <a:buNone/>
            </a:pPr>
            <a:r>
              <a:rPr lang="en-US" sz="1800" dirty="0">
                <a:latin typeface="Arial" panose="020B0604020202020204" pitchFamily="34" charset="0"/>
                <a:ea typeface="Calibri" panose="020F0502020204030204" pitchFamily="34" charset="0"/>
                <a:cs typeface="Arial" panose="020B0604020202020204" pitchFamily="34" charset="0"/>
              </a:rPr>
              <a:t>		          some small grants</a:t>
            </a:r>
          </a:p>
          <a:p>
            <a:pPr marL="0" marR="0" indent="0">
              <a:spcBef>
                <a:spcPts val="0"/>
              </a:spcBef>
              <a:spcAft>
                <a:spcPts val="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dirty="0">
                <a:latin typeface="Arial" panose="020B0604020202020204" pitchFamily="34" charset="0"/>
                <a:ea typeface="Calibri" panose="020F0502020204030204" pitchFamily="34" charset="0"/>
                <a:cs typeface="Arial" panose="020B0604020202020204" pitchFamily="34" charset="0"/>
              </a:rPr>
              <a:t>Limitations: church’s ability to make changes/additions</a:t>
            </a: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church’s ability to make improvements (e.g. energy efficient windows or solar panels)</a:t>
            </a:r>
          </a:p>
          <a:p>
            <a:pPr marL="0" marR="0" indent="0">
              <a:spcBef>
                <a:spcPts val="0"/>
              </a:spcBef>
              <a:spcAft>
                <a:spcPts val="0"/>
              </a:spcAft>
              <a:buNone/>
            </a:pPr>
            <a:r>
              <a:rPr lang="en-US" sz="1800" dirty="0">
                <a:latin typeface="Arial" panose="020B0604020202020204" pitchFamily="34" charset="0"/>
                <a:ea typeface="Calibri" panose="020F0502020204030204" pitchFamily="34" charset="0"/>
                <a:cs typeface="Arial" panose="020B0604020202020204" pitchFamily="34" charset="0"/>
              </a:rPr>
              <a:t>	   church’s ability to transfer ownership</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0701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Session</a:t>
            </a:r>
          </a:p>
        </p:txBody>
      </p:sp>
      <p:sp>
        <p:nvSpPr>
          <p:cNvPr id="3" name="Content Placeholder 2"/>
          <p:cNvSpPr>
            <a:spLocks noGrp="1"/>
          </p:cNvSpPr>
          <p:nvPr>
            <p:ph idx="1"/>
          </p:nvPr>
        </p:nvSpPr>
        <p:spPr/>
        <p:txBody>
          <a:bodyPr>
            <a:normAutofit fontScale="92500"/>
          </a:bodyPr>
          <a:lstStyle/>
          <a:p>
            <a:r>
              <a:rPr lang="en-US" dirty="0"/>
              <a:t>Robert’s Rules (11</a:t>
            </a:r>
            <a:r>
              <a:rPr lang="en-US" baseline="30000" dirty="0"/>
              <a:t>th</a:t>
            </a:r>
            <a:r>
              <a:rPr lang="en-US" dirty="0"/>
              <a:t> edition) </a:t>
            </a:r>
          </a:p>
          <a:p>
            <a:r>
              <a:rPr lang="en-US" dirty="0"/>
              <a:t>Confidential information</a:t>
            </a:r>
          </a:p>
          <a:p>
            <a:r>
              <a:rPr lang="en-US" dirty="0"/>
              <a:t>Meeting or portion of meeting whose proceedings are secret</a:t>
            </a:r>
          </a:p>
          <a:p>
            <a:r>
              <a:rPr lang="en-US" dirty="0"/>
              <a:t>E.S. meeting is closed– with exceptions</a:t>
            </a:r>
          </a:p>
          <a:p>
            <a:r>
              <a:rPr lang="en-US" dirty="0"/>
              <a:t>Confidential</a:t>
            </a:r>
          </a:p>
          <a:p>
            <a:r>
              <a:rPr lang="en-US" dirty="0"/>
              <a:t>Documents/other material destroyed</a:t>
            </a:r>
          </a:p>
          <a:p>
            <a:r>
              <a:rPr lang="en-US" dirty="0"/>
              <a:t>Begins by motion, second, debate, majority vote.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0" y="-609600"/>
            <a:ext cx="8229600" cy="1630362"/>
          </a:xfrm>
        </p:spPr>
        <p:txBody>
          <a:bodyPr/>
          <a:lstStyle/>
          <a:p>
            <a:endParaRPr lang="en-US" dirty="0"/>
          </a:p>
        </p:txBody>
      </p:sp>
      <p:sp>
        <p:nvSpPr>
          <p:cNvPr id="3" name="Content Placeholder 2"/>
          <p:cNvSpPr>
            <a:spLocks noGrp="1"/>
          </p:cNvSpPr>
          <p:nvPr>
            <p:ph idx="1"/>
          </p:nvPr>
        </p:nvSpPr>
        <p:spPr>
          <a:xfrm>
            <a:off x="381000" y="457200"/>
            <a:ext cx="8229600" cy="5715000"/>
          </a:xfrm>
        </p:spPr>
        <p:txBody>
          <a:bodyPr>
            <a:normAutofit/>
          </a:bodyPr>
          <a:lstStyle/>
          <a:p>
            <a:r>
              <a:rPr lang="en-US" dirty="0"/>
              <a:t>Votes may be taken but…</a:t>
            </a:r>
          </a:p>
          <a:p>
            <a:pPr lvl="1"/>
            <a:r>
              <a:rPr lang="en-US" dirty="0"/>
              <a:t>Not transparent</a:t>
            </a:r>
          </a:p>
          <a:p>
            <a:pPr lvl="1"/>
            <a:r>
              <a:rPr lang="en-US" dirty="0"/>
              <a:t>Instead discuss issue in </a:t>
            </a:r>
            <a:r>
              <a:rPr lang="en-US" dirty="0" err="1"/>
              <a:t>e.s</a:t>
            </a:r>
            <a:r>
              <a:rPr lang="en-US" dirty="0"/>
              <a:t>. then go out of </a:t>
            </a:r>
            <a:r>
              <a:rPr lang="en-US" dirty="0" err="1"/>
              <a:t>e.s</a:t>
            </a:r>
            <a:r>
              <a:rPr lang="en-US" dirty="0"/>
              <a:t>. and immediately pass motion.  Action then public but deliberations and reasons aren’t.</a:t>
            </a:r>
          </a:p>
          <a:p>
            <a:r>
              <a:rPr lang="en-US" dirty="0"/>
              <a:t>Minutes must be taken</a:t>
            </a:r>
          </a:p>
          <a:p>
            <a:pPr lvl="1"/>
            <a:r>
              <a:rPr lang="en-US" dirty="0"/>
              <a:t>Kept in different place</a:t>
            </a:r>
          </a:p>
          <a:p>
            <a:pPr lvl="1"/>
            <a:r>
              <a:rPr lang="en-US" dirty="0"/>
              <a:t>Only those in the </a:t>
            </a:r>
            <a:r>
              <a:rPr lang="en-US" dirty="0" err="1"/>
              <a:t>e.s</a:t>
            </a:r>
            <a:r>
              <a:rPr lang="en-US" dirty="0"/>
              <a:t>. may see them</a:t>
            </a:r>
          </a:p>
          <a:p>
            <a:pPr lvl="1"/>
            <a:r>
              <a:rPr lang="en-US" dirty="0"/>
              <a:t>Must be available during annual minute review or when proper request from presbytery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92763"/>
          </a:xfrm>
        </p:spPr>
        <p:txBody>
          <a:bodyPr>
            <a:normAutofit/>
          </a:bodyPr>
          <a:lstStyle/>
          <a:p>
            <a:r>
              <a:rPr lang="en-US" dirty="0"/>
              <a:t>Session minutes should note </a:t>
            </a:r>
          </a:p>
          <a:p>
            <a:pPr lvl="1"/>
            <a:r>
              <a:rPr lang="en-US" dirty="0"/>
              <a:t>time going into </a:t>
            </a:r>
            <a:r>
              <a:rPr lang="en-US" dirty="0" err="1"/>
              <a:t>e.s</a:t>
            </a:r>
            <a:endParaRPr lang="en-US" dirty="0"/>
          </a:p>
          <a:p>
            <a:pPr lvl="1"/>
            <a:r>
              <a:rPr lang="en-US" dirty="0"/>
              <a:t>Primary reason for doing so</a:t>
            </a:r>
          </a:p>
          <a:p>
            <a:pPr lvl="1"/>
            <a:r>
              <a:rPr lang="en-US" dirty="0"/>
              <a:t>Time Session came back out of </a:t>
            </a:r>
            <a:r>
              <a:rPr lang="en-US" dirty="0" err="1"/>
              <a:t>e.s</a:t>
            </a:r>
            <a:r>
              <a:rPr lang="en-US" dirty="0"/>
              <a:t>. </a:t>
            </a:r>
          </a:p>
          <a:p>
            <a:r>
              <a:rPr lang="en-US" dirty="0"/>
              <a:t>With electronic meetings</a:t>
            </a:r>
          </a:p>
          <a:p>
            <a:endParaRPr lang="en-US" sz="2000" dirty="0"/>
          </a:p>
          <a:p>
            <a:r>
              <a:rPr lang="en-US" dirty="0"/>
              <a:t>Approving </a:t>
            </a:r>
            <a:r>
              <a:rPr lang="en-US" dirty="0" err="1"/>
              <a:t>e.s</a:t>
            </a:r>
            <a:r>
              <a:rPr lang="en-US" dirty="0"/>
              <a:t>. minutes</a:t>
            </a:r>
          </a:p>
          <a:p>
            <a:endParaRPr lang="en-US" sz="2000" dirty="0"/>
          </a:p>
          <a:p>
            <a:r>
              <a:rPr lang="en-US" dirty="0"/>
              <a:t>Use infrequently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Preservation of Records</a:t>
            </a:r>
          </a:p>
        </p:txBody>
      </p:sp>
      <p:sp>
        <p:nvSpPr>
          <p:cNvPr id="3" name="Content Placeholder 2"/>
          <p:cNvSpPr>
            <a:spLocks noGrp="1"/>
          </p:cNvSpPr>
          <p:nvPr>
            <p:ph idx="1"/>
          </p:nvPr>
        </p:nvSpPr>
        <p:spPr/>
        <p:txBody>
          <a:bodyPr>
            <a:normAutofit/>
          </a:bodyPr>
          <a:lstStyle/>
          <a:p>
            <a:r>
              <a:rPr lang="en-US" dirty="0"/>
              <a:t>Not just digital</a:t>
            </a:r>
          </a:p>
          <a:p>
            <a:r>
              <a:rPr lang="en-US" dirty="0"/>
              <a:t>Acid free paper. Ideally not vinyl binders.</a:t>
            </a:r>
          </a:p>
          <a:p>
            <a:r>
              <a:rPr lang="en-US" dirty="0"/>
              <a:t>Make sure signatures and seals are there.</a:t>
            </a:r>
          </a:p>
          <a:p>
            <a:r>
              <a:rPr lang="en-US" dirty="0"/>
              <a:t>Minutes, rolls, and other records should be</a:t>
            </a:r>
          </a:p>
          <a:p>
            <a:pPr lvl="1"/>
            <a:r>
              <a:rPr lang="en-US" dirty="0"/>
              <a:t>Kept in a binder</a:t>
            </a:r>
          </a:p>
          <a:p>
            <a:pPr lvl="1"/>
            <a:r>
              <a:rPr lang="en-US" dirty="0"/>
              <a:t>Have numbered pages</a:t>
            </a:r>
          </a:p>
          <a:p>
            <a:pPr lvl="1"/>
            <a:r>
              <a:rPr lang="en-US" dirty="0"/>
              <a:t>Blank pages marked with X or labeled “intentionally blank”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ROLLS- G-3.0204a</a:t>
            </a:r>
          </a:p>
        </p:txBody>
      </p:sp>
      <p:sp>
        <p:nvSpPr>
          <p:cNvPr id="3" name="Content Placeholder 2"/>
          <p:cNvSpPr>
            <a:spLocks noGrp="1"/>
          </p:cNvSpPr>
          <p:nvPr>
            <p:ph idx="1"/>
          </p:nvPr>
        </p:nvSpPr>
        <p:spPr/>
        <p:txBody>
          <a:bodyPr>
            <a:normAutofit fontScale="85000" lnSpcReduction="10000"/>
          </a:bodyPr>
          <a:lstStyle/>
          <a:p>
            <a:r>
              <a:rPr lang="en-US" dirty="0"/>
              <a:t>Don’t “change”</a:t>
            </a:r>
          </a:p>
          <a:p>
            <a:r>
              <a:rPr lang="en-US" dirty="0"/>
              <a:t>Baptized members- G-1.0401 – name, date, church; remove once confirmed</a:t>
            </a:r>
          </a:p>
          <a:p>
            <a:r>
              <a:rPr lang="en-US" dirty="0"/>
              <a:t>Active members – G- 1.0402 – name, date, method, date of removal, method of removal.</a:t>
            </a:r>
          </a:p>
          <a:p>
            <a:pPr lvl="1"/>
            <a:r>
              <a:rPr lang="en-US" dirty="0"/>
              <a:t>Remove when requested, when dies, or after 2 years lack of participation (but after “diligent efforts”)</a:t>
            </a:r>
          </a:p>
          <a:p>
            <a:pPr lvl="1"/>
            <a:r>
              <a:rPr lang="en-US" dirty="0"/>
              <a:t>Transfer – children? Service as elder, deacon?</a:t>
            </a:r>
          </a:p>
          <a:p>
            <a:r>
              <a:rPr lang="en-US" dirty="0"/>
              <a:t>Affiliate members – G-1.0403- name, date, home church(denomination), renewal, return to home church</a:t>
            </a:r>
          </a:p>
          <a:p>
            <a:r>
              <a:rPr lang="en-US" dirty="0"/>
              <a:t>Other Participants-  G-1.0404 Inactive Members?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Registers – G-3.0204b</a:t>
            </a:r>
          </a:p>
        </p:txBody>
      </p:sp>
      <p:sp>
        <p:nvSpPr>
          <p:cNvPr id="3" name="Content Placeholder 2"/>
          <p:cNvSpPr>
            <a:spLocks noGrp="1"/>
          </p:cNvSpPr>
          <p:nvPr>
            <p:ph idx="1"/>
          </p:nvPr>
        </p:nvSpPr>
        <p:spPr/>
        <p:txBody>
          <a:bodyPr>
            <a:normAutofit fontScale="77500" lnSpcReduction="20000"/>
          </a:bodyPr>
          <a:lstStyle/>
          <a:p>
            <a:r>
              <a:rPr lang="en-US" dirty="0"/>
              <a:t>Don’t “change”</a:t>
            </a:r>
          </a:p>
          <a:p>
            <a:r>
              <a:rPr lang="en-US" dirty="0"/>
              <a:t>Baptisms – name, parents, date of birth, date of baptism</a:t>
            </a:r>
          </a:p>
          <a:p>
            <a:r>
              <a:rPr lang="en-US" dirty="0"/>
              <a:t>Ruling Elders – name, name of church in which ordained, date of ordination, terms of active service, record of removals</a:t>
            </a:r>
          </a:p>
          <a:p>
            <a:r>
              <a:rPr lang="en-US" dirty="0"/>
              <a:t>Deacons- name, name of church in which ordained, date of ordination, terms of active service, record of removals</a:t>
            </a:r>
          </a:p>
          <a:p>
            <a:r>
              <a:rPr lang="en-US" dirty="0"/>
              <a:t>Installed Pastor Register- names of pastors with dates of service</a:t>
            </a:r>
          </a:p>
          <a:p>
            <a:r>
              <a:rPr lang="en-US" dirty="0"/>
              <a:t>Other registers as session may deem necessary-- Marriage Register? Death/Funeral Register?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75CA-80C7-CCD5-FE61-827A652A94BF}"/>
              </a:ext>
            </a:extLst>
          </p:cNvPr>
          <p:cNvSpPr>
            <a:spLocks noGrp="1"/>
          </p:cNvSpPr>
          <p:nvPr>
            <p:ph type="title"/>
          </p:nvPr>
        </p:nvSpPr>
        <p:spPr>
          <a:xfrm>
            <a:off x="457200" y="274638"/>
            <a:ext cx="8229600" cy="715962"/>
          </a:xfrm>
        </p:spPr>
        <p:txBody>
          <a:bodyPr>
            <a:normAutofit/>
          </a:bodyPr>
          <a:lstStyle/>
          <a:p>
            <a:r>
              <a:rPr lang="en-US" sz="2400" b="0" i="0" u="none" strike="noStrike" cap="all" dirty="0">
                <a:solidFill>
                  <a:srgbClr val="000000"/>
                </a:solidFill>
                <a:effectLst/>
                <a:latin typeface="Gotham Narrow"/>
              </a:rPr>
              <a:t>RETENTION SCHEDULE FOR CONGREGATIONS</a:t>
            </a:r>
            <a:endParaRPr lang="en-US" sz="2400" dirty="0"/>
          </a:p>
        </p:txBody>
      </p:sp>
      <p:graphicFrame>
        <p:nvGraphicFramePr>
          <p:cNvPr id="6" name="Content Placeholder 5">
            <a:extLst>
              <a:ext uri="{FF2B5EF4-FFF2-40B4-BE49-F238E27FC236}">
                <a16:creationId xmlns:a16="http://schemas.microsoft.com/office/drawing/2014/main" id="{F98CCA99-B6C6-3D0A-2251-69476FFCA607}"/>
              </a:ext>
            </a:extLst>
          </p:cNvPr>
          <p:cNvGraphicFramePr>
            <a:graphicFrameLocks noGrp="1"/>
          </p:cNvGraphicFramePr>
          <p:nvPr>
            <p:ph idx="1"/>
            <p:extLst>
              <p:ext uri="{D42A27DB-BD31-4B8C-83A1-F6EECF244321}">
                <p14:modId xmlns:p14="http://schemas.microsoft.com/office/powerpoint/2010/main" val="3805725741"/>
              </p:ext>
            </p:extLst>
          </p:nvPr>
        </p:nvGraphicFramePr>
        <p:xfrm>
          <a:off x="457200" y="990600"/>
          <a:ext cx="8229600" cy="5105400"/>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2853386586"/>
                    </a:ext>
                  </a:extLst>
                </a:gridCol>
                <a:gridCol w="4114800">
                  <a:extLst>
                    <a:ext uri="{9D8B030D-6E8A-4147-A177-3AD203B41FA5}">
                      <a16:colId xmlns:a16="http://schemas.microsoft.com/office/drawing/2014/main" val="4003176229"/>
                    </a:ext>
                  </a:extLst>
                </a:gridCol>
              </a:tblGrid>
              <a:tr h="340360">
                <a:tc>
                  <a:txBody>
                    <a:bodyPr/>
                    <a:lstStyle/>
                    <a:p>
                      <a:pPr marL="0" marR="0">
                        <a:spcBef>
                          <a:spcPts val="0"/>
                        </a:spcBef>
                        <a:spcAft>
                          <a:spcPts val="0"/>
                        </a:spcAft>
                      </a:pPr>
                      <a:r>
                        <a:rPr lang="en-US" sz="1200" kern="0">
                          <a:effectLst/>
                        </a:rPr>
                        <a:t>Minutes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339279339"/>
                  </a:ext>
                </a:extLst>
              </a:tr>
              <a:tr h="340360">
                <a:tc>
                  <a:txBody>
                    <a:bodyPr/>
                    <a:lstStyle/>
                    <a:p>
                      <a:pPr marL="0" marR="0">
                        <a:spcBef>
                          <a:spcPts val="0"/>
                        </a:spcBef>
                        <a:spcAft>
                          <a:spcPts val="0"/>
                        </a:spcAft>
                      </a:pPr>
                      <a:r>
                        <a:rPr lang="en-US" sz="1200" kern="0">
                          <a:effectLst/>
                        </a:rPr>
                        <a:t>Registers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451968247"/>
                  </a:ext>
                </a:extLst>
              </a:tr>
              <a:tr h="340360">
                <a:tc>
                  <a:txBody>
                    <a:bodyPr/>
                    <a:lstStyle/>
                    <a:p>
                      <a:pPr marL="0" marR="0">
                        <a:spcBef>
                          <a:spcPts val="0"/>
                        </a:spcBef>
                        <a:spcAft>
                          <a:spcPts val="0"/>
                        </a:spcAft>
                      </a:pPr>
                      <a:r>
                        <a:rPr lang="en-US" sz="1200" kern="0">
                          <a:effectLst/>
                        </a:rPr>
                        <a:t>Annual reports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550502511"/>
                  </a:ext>
                </a:extLst>
              </a:tr>
              <a:tr h="340360">
                <a:tc>
                  <a:txBody>
                    <a:bodyPr/>
                    <a:lstStyle/>
                    <a:p>
                      <a:pPr marL="0" marR="0">
                        <a:spcBef>
                          <a:spcPts val="0"/>
                        </a:spcBef>
                        <a:spcAft>
                          <a:spcPts val="0"/>
                        </a:spcAft>
                      </a:pPr>
                      <a:r>
                        <a:rPr lang="en-US" sz="1200" kern="0">
                          <a:effectLst/>
                        </a:rPr>
                        <a:t>Bylaws/charters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827430726"/>
                  </a:ext>
                </a:extLst>
              </a:tr>
              <a:tr h="340360">
                <a:tc>
                  <a:txBody>
                    <a:bodyPr/>
                    <a:lstStyle/>
                    <a:p>
                      <a:pPr marL="0" marR="0">
                        <a:spcBef>
                          <a:spcPts val="0"/>
                        </a:spcBef>
                        <a:spcAft>
                          <a:spcPts val="0"/>
                        </a:spcAft>
                      </a:pPr>
                      <a:r>
                        <a:rPr lang="en-US" sz="1200" kern="0">
                          <a:effectLst/>
                        </a:rPr>
                        <a:t>Incorporation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723543773"/>
                  </a:ext>
                </a:extLst>
              </a:tr>
              <a:tr h="340360">
                <a:tc>
                  <a:txBody>
                    <a:bodyPr/>
                    <a:lstStyle/>
                    <a:p>
                      <a:pPr marL="0" marR="0">
                        <a:spcBef>
                          <a:spcPts val="0"/>
                        </a:spcBef>
                        <a:spcAft>
                          <a:spcPts val="0"/>
                        </a:spcAft>
                      </a:pPr>
                      <a:r>
                        <a:rPr lang="en-US" sz="1200" kern="0">
                          <a:effectLst/>
                        </a:rPr>
                        <a:t>Annual budgets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214650505"/>
                  </a:ext>
                </a:extLst>
              </a:tr>
              <a:tr h="340360">
                <a:tc>
                  <a:txBody>
                    <a:bodyPr/>
                    <a:lstStyle/>
                    <a:p>
                      <a:pPr marL="0" marR="0">
                        <a:spcBef>
                          <a:spcPts val="0"/>
                        </a:spcBef>
                        <a:spcAft>
                          <a:spcPts val="0"/>
                        </a:spcAft>
                      </a:pPr>
                      <a:r>
                        <a:rPr lang="en-US" sz="1200" kern="0">
                          <a:effectLst/>
                        </a:rPr>
                        <a:t>Annual audits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422304320"/>
                  </a:ext>
                </a:extLst>
              </a:tr>
              <a:tr h="340360">
                <a:tc>
                  <a:txBody>
                    <a:bodyPr/>
                    <a:lstStyle/>
                    <a:p>
                      <a:pPr marL="0" marR="0">
                        <a:spcBef>
                          <a:spcPts val="0"/>
                        </a:spcBef>
                        <a:spcAft>
                          <a:spcPts val="0"/>
                        </a:spcAft>
                      </a:pPr>
                      <a:r>
                        <a:rPr lang="en-US" sz="1200" kern="0">
                          <a:effectLst/>
                        </a:rPr>
                        <a:t>Annual financial statements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853428550"/>
                  </a:ext>
                </a:extLst>
              </a:tr>
              <a:tr h="340360">
                <a:tc>
                  <a:txBody>
                    <a:bodyPr/>
                    <a:lstStyle/>
                    <a:p>
                      <a:pPr marL="0" marR="0">
                        <a:spcBef>
                          <a:spcPts val="0"/>
                        </a:spcBef>
                        <a:spcAft>
                          <a:spcPts val="0"/>
                        </a:spcAft>
                      </a:pPr>
                      <a:r>
                        <a:rPr lang="en-US" sz="1200" kern="0">
                          <a:effectLst/>
                        </a:rPr>
                        <a:t>Manuals/handbooks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934520198"/>
                  </a:ext>
                </a:extLst>
              </a:tr>
              <a:tr h="340360">
                <a:tc>
                  <a:txBody>
                    <a:bodyPr/>
                    <a:lstStyle/>
                    <a:p>
                      <a:pPr marL="0" marR="0">
                        <a:spcBef>
                          <a:spcPts val="0"/>
                        </a:spcBef>
                        <a:spcAft>
                          <a:spcPts val="0"/>
                        </a:spcAft>
                      </a:pPr>
                      <a:r>
                        <a:rPr lang="en-US" sz="1200" kern="0">
                          <a:effectLst/>
                        </a:rPr>
                        <a:t>Newspapers/newsletters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459565718"/>
                  </a:ext>
                </a:extLst>
              </a:tr>
              <a:tr h="340360">
                <a:tc>
                  <a:txBody>
                    <a:bodyPr/>
                    <a:lstStyle/>
                    <a:p>
                      <a:pPr marL="0" marR="0">
                        <a:spcBef>
                          <a:spcPts val="0"/>
                        </a:spcBef>
                        <a:spcAft>
                          <a:spcPts val="0"/>
                        </a:spcAft>
                      </a:pPr>
                      <a:r>
                        <a:rPr lang="en-US" sz="1200" kern="0">
                          <a:effectLst/>
                        </a:rPr>
                        <a:t>Brochures/promotional material (1 copy)</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982725610"/>
                  </a:ext>
                </a:extLst>
              </a:tr>
              <a:tr h="340360">
                <a:tc>
                  <a:txBody>
                    <a:bodyPr/>
                    <a:lstStyle/>
                    <a:p>
                      <a:pPr marL="0" marR="0">
                        <a:spcBef>
                          <a:spcPts val="0"/>
                        </a:spcBef>
                        <a:spcAft>
                          <a:spcPts val="0"/>
                        </a:spcAft>
                      </a:pPr>
                      <a:r>
                        <a:rPr lang="en-US" sz="1200" kern="0">
                          <a:effectLst/>
                        </a:rPr>
                        <a:t>Photographs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536560113"/>
                  </a:ext>
                </a:extLst>
              </a:tr>
              <a:tr h="340360">
                <a:tc>
                  <a:txBody>
                    <a:bodyPr/>
                    <a:lstStyle/>
                    <a:p>
                      <a:pPr marL="0" marR="0">
                        <a:spcBef>
                          <a:spcPts val="0"/>
                        </a:spcBef>
                        <a:spcAft>
                          <a:spcPts val="0"/>
                        </a:spcAft>
                      </a:pPr>
                      <a:r>
                        <a:rPr lang="en-US" sz="1200" kern="0">
                          <a:effectLst/>
                        </a:rPr>
                        <a:t>Architectural drawings, plats, plans, blueprints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225560702"/>
                  </a:ext>
                </a:extLst>
              </a:tr>
              <a:tr h="340360">
                <a:tc>
                  <a:txBody>
                    <a:bodyPr/>
                    <a:lstStyle/>
                    <a:p>
                      <a:pPr marL="0" marR="0">
                        <a:spcBef>
                          <a:spcPts val="0"/>
                        </a:spcBef>
                        <a:spcAft>
                          <a:spcPts val="0"/>
                        </a:spcAft>
                      </a:pPr>
                      <a:r>
                        <a:rPr lang="en-US" sz="1200" kern="0">
                          <a:effectLst/>
                        </a:rPr>
                        <a:t>Wills, bequests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permanent</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330822576"/>
                  </a:ext>
                </a:extLst>
              </a:tr>
              <a:tr h="340360">
                <a:tc>
                  <a:txBody>
                    <a:bodyPr/>
                    <a:lstStyle/>
                    <a:p>
                      <a:pPr marL="0" marR="0">
                        <a:spcBef>
                          <a:spcPts val="0"/>
                        </a:spcBef>
                        <a:spcAft>
                          <a:spcPts val="0"/>
                        </a:spcAft>
                      </a:pPr>
                      <a:r>
                        <a:rPr lang="en-US" sz="1200" kern="0">
                          <a:effectLst/>
                        </a:rPr>
                        <a:t>Legal/judicial case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dirty="0">
                          <a:effectLst/>
                        </a:rPr>
                        <a:t>Permanent</a:t>
                      </a:r>
                      <a:endParaRPr lang="en-US" sz="12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307089856"/>
                  </a:ext>
                </a:extLst>
              </a:tr>
            </a:tbl>
          </a:graphicData>
        </a:graphic>
      </p:graphicFrame>
    </p:spTree>
    <p:extLst>
      <p:ext uri="{BB962C8B-B14F-4D97-AF65-F5344CB8AC3E}">
        <p14:creationId xmlns:p14="http://schemas.microsoft.com/office/powerpoint/2010/main" val="286146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599CC17-2D69-FF77-CDBF-7125D4EF17F2}"/>
              </a:ext>
            </a:extLst>
          </p:cNvPr>
          <p:cNvGraphicFramePr>
            <a:graphicFrameLocks noGrp="1"/>
          </p:cNvGraphicFramePr>
          <p:nvPr>
            <p:ph idx="1"/>
          </p:nvPr>
        </p:nvGraphicFramePr>
        <p:xfrm>
          <a:off x="457200" y="457200"/>
          <a:ext cx="8229600" cy="5021424"/>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3741910931"/>
                    </a:ext>
                  </a:extLst>
                </a:gridCol>
                <a:gridCol w="4114800">
                  <a:extLst>
                    <a:ext uri="{9D8B030D-6E8A-4147-A177-3AD203B41FA5}">
                      <a16:colId xmlns:a16="http://schemas.microsoft.com/office/drawing/2014/main" val="939207114"/>
                    </a:ext>
                  </a:extLst>
                </a:gridCol>
              </a:tblGrid>
              <a:tr h="313839">
                <a:tc>
                  <a:txBody>
                    <a:bodyPr/>
                    <a:lstStyle/>
                    <a:p>
                      <a:pPr marL="0" marR="0">
                        <a:spcBef>
                          <a:spcPts val="0"/>
                        </a:spcBef>
                        <a:spcAft>
                          <a:spcPts val="0"/>
                        </a:spcAft>
                      </a:pPr>
                      <a:r>
                        <a:rPr lang="en-US" sz="1200" kern="0">
                          <a:effectLst/>
                        </a:rPr>
                        <a:t>Loan agreements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satisfaction + 20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047632213"/>
                  </a:ext>
                </a:extLst>
              </a:tr>
              <a:tr h="313839">
                <a:tc>
                  <a:txBody>
                    <a:bodyPr/>
                    <a:lstStyle/>
                    <a:p>
                      <a:pPr marL="0" marR="0">
                        <a:spcBef>
                          <a:spcPts val="0"/>
                        </a:spcBef>
                        <a:spcAft>
                          <a:spcPts val="0"/>
                        </a:spcAft>
                      </a:pPr>
                      <a:r>
                        <a:rPr lang="en-US" sz="1200" kern="0">
                          <a:effectLst/>
                        </a:rPr>
                        <a:t>Property appraisals, records of sale</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20 years after sale</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271300465"/>
                  </a:ext>
                </a:extLst>
              </a:tr>
              <a:tr h="313839">
                <a:tc>
                  <a:txBody>
                    <a:bodyPr/>
                    <a:lstStyle/>
                    <a:p>
                      <a:pPr marL="0" marR="0">
                        <a:spcBef>
                          <a:spcPts val="0"/>
                        </a:spcBef>
                        <a:spcAft>
                          <a:spcPts val="0"/>
                        </a:spcAft>
                      </a:pPr>
                      <a:r>
                        <a:rPr lang="en-US" sz="1200" kern="0">
                          <a:effectLst/>
                        </a:rPr>
                        <a:t>Personnel records/employee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employment + 7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982365393"/>
                  </a:ext>
                </a:extLst>
              </a:tr>
              <a:tr h="313839">
                <a:tc>
                  <a:txBody>
                    <a:bodyPr/>
                    <a:lstStyle/>
                    <a:p>
                      <a:pPr marL="0" marR="0">
                        <a:spcBef>
                          <a:spcPts val="0"/>
                        </a:spcBef>
                        <a:spcAft>
                          <a:spcPts val="0"/>
                        </a:spcAft>
                      </a:pPr>
                      <a:r>
                        <a:rPr lang="en-US" sz="1200" kern="0">
                          <a:effectLst/>
                        </a:rPr>
                        <a:t>Contracts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active + 6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427615666"/>
                  </a:ext>
                </a:extLst>
              </a:tr>
              <a:tr h="313839">
                <a:tc>
                  <a:txBody>
                    <a:bodyPr/>
                    <a:lstStyle/>
                    <a:p>
                      <a:pPr marL="0" marR="0">
                        <a:spcBef>
                          <a:spcPts val="0"/>
                        </a:spcBef>
                        <a:spcAft>
                          <a:spcPts val="0"/>
                        </a:spcAft>
                      </a:pPr>
                      <a:r>
                        <a:rPr lang="en-US" sz="1200" kern="0">
                          <a:effectLst/>
                        </a:rPr>
                        <a:t>Accounts payable</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535726460"/>
                  </a:ext>
                </a:extLst>
              </a:tr>
              <a:tr h="313839">
                <a:tc>
                  <a:txBody>
                    <a:bodyPr/>
                    <a:lstStyle/>
                    <a:p>
                      <a:pPr marL="0" marR="0">
                        <a:spcBef>
                          <a:spcPts val="0"/>
                        </a:spcBef>
                        <a:spcAft>
                          <a:spcPts val="0"/>
                        </a:spcAft>
                      </a:pPr>
                      <a:r>
                        <a:rPr lang="en-US" sz="1200" kern="0">
                          <a:effectLst/>
                        </a:rPr>
                        <a:t>Accounts payable invoices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929595629"/>
                  </a:ext>
                </a:extLst>
              </a:tr>
              <a:tr h="313839">
                <a:tc>
                  <a:txBody>
                    <a:bodyPr/>
                    <a:lstStyle/>
                    <a:p>
                      <a:pPr marL="0" marR="0">
                        <a:spcBef>
                          <a:spcPts val="0"/>
                        </a:spcBef>
                        <a:spcAft>
                          <a:spcPts val="0"/>
                        </a:spcAft>
                      </a:pPr>
                      <a:r>
                        <a:rPr lang="en-US" sz="1200" kern="0">
                          <a:effectLst/>
                        </a:rPr>
                        <a:t>Accounts receivable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450100661"/>
                  </a:ext>
                </a:extLst>
              </a:tr>
              <a:tr h="313839">
                <a:tc>
                  <a:txBody>
                    <a:bodyPr/>
                    <a:lstStyle/>
                    <a:p>
                      <a:pPr marL="0" marR="0">
                        <a:spcBef>
                          <a:spcPts val="0"/>
                        </a:spcBef>
                        <a:spcAft>
                          <a:spcPts val="0"/>
                        </a:spcAft>
                      </a:pPr>
                      <a:r>
                        <a:rPr lang="en-US" sz="1200" kern="0">
                          <a:effectLst/>
                        </a:rPr>
                        <a:t>Bank statements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4082422826"/>
                  </a:ext>
                </a:extLst>
              </a:tr>
              <a:tr h="313839">
                <a:tc>
                  <a:txBody>
                    <a:bodyPr/>
                    <a:lstStyle/>
                    <a:p>
                      <a:pPr marL="0" marR="0">
                        <a:spcBef>
                          <a:spcPts val="0"/>
                        </a:spcBef>
                        <a:spcAft>
                          <a:spcPts val="0"/>
                        </a:spcAft>
                      </a:pPr>
                      <a:r>
                        <a:rPr lang="en-US" sz="1200" kern="0">
                          <a:effectLst/>
                        </a:rPr>
                        <a:t>Canceled checks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62799789"/>
                  </a:ext>
                </a:extLst>
              </a:tr>
              <a:tr h="313839">
                <a:tc>
                  <a:txBody>
                    <a:bodyPr/>
                    <a:lstStyle/>
                    <a:p>
                      <a:pPr marL="0" marR="0">
                        <a:spcBef>
                          <a:spcPts val="0"/>
                        </a:spcBef>
                        <a:spcAft>
                          <a:spcPts val="0"/>
                        </a:spcAft>
                      </a:pPr>
                      <a:r>
                        <a:rPr lang="en-US" sz="1200" kern="0">
                          <a:effectLst/>
                        </a:rPr>
                        <a:t>Cash receipt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258886080"/>
                  </a:ext>
                </a:extLst>
              </a:tr>
              <a:tr h="313839">
                <a:tc>
                  <a:txBody>
                    <a:bodyPr/>
                    <a:lstStyle/>
                    <a:p>
                      <a:pPr marL="0" marR="0">
                        <a:spcBef>
                          <a:spcPts val="0"/>
                        </a:spcBef>
                        <a:spcAft>
                          <a:spcPts val="0"/>
                        </a:spcAft>
                      </a:pPr>
                      <a:r>
                        <a:rPr lang="en-US" sz="1200" kern="0">
                          <a:effectLst/>
                        </a:rPr>
                        <a:t>Donations (regular, weekly)</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722286275"/>
                  </a:ext>
                </a:extLst>
              </a:tr>
              <a:tr h="313839">
                <a:tc>
                  <a:txBody>
                    <a:bodyPr/>
                    <a:lstStyle/>
                    <a:p>
                      <a:pPr marL="0" marR="0">
                        <a:spcBef>
                          <a:spcPts val="0"/>
                        </a:spcBef>
                        <a:spcAft>
                          <a:spcPts val="0"/>
                        </a:spcAft>
                      </a:pPr>
                      <a:r>
                        <a:rPr lang="en-US" sz="1200" kern="0">
                          <a:effectLst/>
                        </a:rPr>
                        <a:t>Expense reports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98160386"/>
                  </a:ext>
                </a:extLst>
              </a:tr>
              <a:tr h="313839">
                <a:tc>
                  <a:txBody>
                    <a:bodyPr/>
                    <a:lstStyle/>
                    <a:p>
                      <a:pPr marL="0" marR="0">
                        <a:spcBef>
                          <a:spcPts val="0"/>
                        </a:spcBef>
                        <a:spcAft>
                          <a:spcPts val="0"/>
                        </a:spcAft>
                      </a:pPr>
                      <a:r>
                        <a:rPr lang="en-US" sz="1200" kern="0">
                          <a:effectLst/>
                        </a:rPr>
                        <a:t>FICA / W2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796714135"/>
                  </a:ext>
                </a:extLst>
              </a:tr>
              <a:tr h="313839">
                <a:tc>
                  <a:txBody>
                    <a:bodyPr/>
                    <a:lstStyle/>
                    <a:p>
                      <a:pPr marL="0" marR="0">
                        <a:spcBef>
                          <a:spcPts val="0"/>
                        </a:spcBef>
                        <a:spcAft>
                          <a:spcPts val="0"/>
                        </a:spcAft>
                      </a:pPr>
                      <a:r>
                        <a:rPr lang="en-US" sz="1200" kern="0">
                          <a:effectLst/>
                        </a:rPr>
                        <a:t>Payroll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548608068"/>
                  </a:ext>
                </a:extLst>
              </a:tr>
              <a:tr h="313839">
                <a:tc>
                  <a:txBody>
                    <a:bodyPr/>
                    <a:lstStyle/>
                    <a:p>
                      <a:pPr marL="0" marR="0">
                        <a:spcBef>
                          <a:spcPts val="0"/>
                        </a:spcBef>
                        <a:spcAft>
                          <a:spcPts val="0"/>
                        </a:spcAft>
                      </a:pPr>
                      <a:r>
                        <a:rPr lang="en-US" sz="1200" kern="0">
                          <a:effectLst/>
                        </a:rPr>
                        <a:t>Petty cash records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7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539469838"/>
                  </a:ext>
                </a:extLst>
              </a:tr>
              <a:tr h="313839">
                <a:tc>
                  <a:txBody>
                    <a:bodyPr/>
                    <a:lstStyle/>
                    <a:p>
                      <a:pPr marL="0" marR="0">
                        <a:spcBef>
                          <a:spcPts val="0"/>
                        </a:spcBef>
                        <a:spcAft>
                          <a:spcPts val="0"/>
                        </a:spcAft>
                      </a:pPr>
                      <a:r>
                        <a:rPr lang="en-US" sz="1200" kern="0">
                          <a:effectLst/>
                        </a:rPr>
                        <a:t>Receipts of purchases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dirty="0">
                          <a:effectLst/>
                        </a:rPr>
                        <a:t>7 years</a:t>
                      </a:r>
                      <a:endParaRPr lang="en-US" sz="12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608201437"/>
                  </a:ext>
                </a:extLst>
              </a:tr>
            </a:tbl>
          </a:graphicData>
        </a:graphic>
      </p:graphicFrame>
    </p:spTree>
    <p:extLst>
      <p:ext uri="{BB962C8B-B14F-4D97-AF65-F5344CB8AC3E}">
        <p14:creationId xmlns:p14="http://schemas.microsoft.com/office/powerpoint/2010/main" val="189018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CB79F62-18A1-4432-860B-A19A34D00032}"/>
              </a:ext>
            </a:extLst>
          </p:cNvPr>
          <p:cNvGraphicFramePr>
            <a:graphicFrameLocks noGrp="1"/>
          </p:cNvGraphicFramePr>
          <p:nvPr>
            <p:ph idx="1"/>
            <p:extLst>
              <p:ext uri="{D42A27DB-BD31-4B8C-83A1-F6EECF244321}">
                <p14:modId xmlns:p14="http://schemas.microsoft.com/office/powerpoint/2010/main" val="1560855166"/>
              </p:ext>
            </p:extLst>
          </p:nvPr>
        </p:nvGraphicFramePr>
        <p:xfrm>
          <a:off x="457200" y="457200"/>
          <a:ext cx="8229600" cy="4314668"/>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77936634"/>
                    </a:ext>
                  </a:extLst>
                </a:gridCol>
                <a:gridCol w="4114800">
                  <a:extLst>
                    <a:ext uri="{9D8B030D-6E8A-4147-A177-3AD203B41FA5}">
                      <a16:colId xmlns:a16="http://schemas.microsoft.com/office/drawing/2014/main" val="3977167893"/>
                    </a:ext>
                  </a:extLst>
                </a:gridCol>
              </a:tblGrid>
              <a:tr h="435576">
                <a:tc>
                  <a:txBody>
                    <a:bodyPr/>
                    <a:lstStyle/>
                    <a:p>
                      <a:pPr marL="0" marR="0">
                        <a:spcBef>
                          <a:spcPts val="0"/>
                        </a:spcBef>
                        <a:spcAft>
                          <a:spcPts val="0"/>
                        </a:spcAft>
                      </a:pPr>
                      <a:r>
                        <a:rPr lang="en-US" sz="1200" kern="0" dirty="0">
                          <a:effectLst/>
                        </a:rPr>
                        <a:t>Bank deposit slips</a:t>
                      </a:r>
                      <a:endParaRPr lang="en-US" sz="12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3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942750370"/>
                  </a:ext>
                </a:extLst>
              </a:tr>
              <a:tr h="830060">
                <a:tc>
                  <a:txBody>
                    <a:bodyPr/>
                    <a:lstStyle/>
                    <a:p>
                      <a:pPr marL="0" marR="0">
                        <a:spcBef>
                          <a:spcPts val="0"/>
                        </a:spcBef>
                        <a:spcAft>
                          <a:spcPts val="0"/>
                        </a:spcAft>
                      </a:pPr>
                      <a:r>
                        <a:rPr lang="en-US" sz="1200" kern="0">
                          <a:effectLst/>
                        </a:rPr>
                        <a:t>General/routine correspondence</a:t>
                      </a:r>
                      <a:br>
                        <a:rPr lang="en-US" sz="1200" kern="0">
                          <a:effectLst/>
                        </a:rPr>
                      </a:br>
                      <a:r>
                        <a:rPr lang="en-US" sz="1200" kern="0">
                          <a:effectLst/>
                        </a:rPr>
                        <a:t>(acknowledgments, requests, travel arrangements, etc.)</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3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765216586"/>
                  </a:ext>
                </a:extLst>
              </a:tr>
              <a:tr h="435576">
                <a:tc>
                  <a:txBody>
                    <a:bodyPr/>
                    <a:lstStyle/>
                    <a:p>
                      <a:pPr marL="0" marR="0">
                        <a:spcBef>
                          <a:spcPts val="0"/>
                        </a:spcBef>
                        <a:spcAft>
                          <a:spcPts val="0"/>
                        </a:spcAft>
                      </a:pPr>
                      <a:r>
                        <a:rPr lang="en-US" sz="1200" kern="0">
                          <a:effectLst/>
                        </a:rPr>
                        <a:t>Travel plans/arrangements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3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569176385"/>
                  </a:ext>
                </a:extLst>
              </a:tr>
              <a:tr h="435576">
                <a:tc>
                  <a:txBody>
                    <a:bodyPr/>
                    <a:lstStyle/>
                    <a:p>
                      <a:pPr marL="0" marR="0">
                        <a:spcBef>
                          <a:spcPts val="0"/>
                        </a:spcBef>
                        <a:spcAft>
                          <a:spcPts val="0"/>
                        </a:spcAft>
                      </a:pPr>
                      <a:r>
                        <a:rPr lang="en-US" sz="1200" kern="0">
                          <a:effectLst/>
                        </a:rPr>
                        <a:t>Periodic financial statements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2 years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019853759"/>
                  </a:ext>
                </a:extLst>
              </a:tr>
              <a:tr h="435576">
                <a:tc>
                  <a:txBody>
                    <a:bodyPr/>
                    <a:lstStyle/>
                    <a:p>
                      <a:pPr marL="0" marR="0">
                        <a:spcBef>
                          <a:spcPts val="0"/>
                        </a:spcBef>
                        <a:spcAft>
                          <a:spcPts val="0"/>
                        </a:spcAft>
                      </a:pPr>
                      <a:r>
                        <a:rPr lang="en-US" sz="1200" kern="0">
                          <a:effectLst/>
                        </a:rPr>
                        <a:t>Data for updating mailing lists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1 year</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651137307"/>
                  </a:ext>
                </a:extLst>
              </a:tr>
              <a:tr h="435576">
                <a:tc>
                  <a:txBody>
                    <a:bodyPr/>
                    <a:lstStyle/>
                    <a:p>
                      <a:pPr marL="0" marR="0">
                        <a:spcBef>
                          <a:spcPts val="0"/>
                        </a:spcBef>
                        <a:spcAft>
                          <a:spcPts val="0"/>
                        </a:spcAft>
                      </a:pPr>
                      <a:r>
                        <a:rPr lang="en-US" sz="1200" kern="0">
                          <a:effectLst/>
                        </a:rPr>
                        <a:t>Invitations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1 year</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295336128"/>
                  </a:ext>
                </a:extLst>
              </a:tr>
              <a:tr h="435576">
                <a:tc>
                  <a:txBody>
                    <a:bodyPr/>
                    <a:lstStyle/>
                    <a:p>
                      <a:pPr marL="0" marR="0">
                        <a:spcBef>
                          <a:spcPts val="0"/>
                        </a:spcBef>
                        <a:spcAft>
                          <a:spcPts val="0"/>
                        </a:spcAft>
                      </a:pPr>
                      <a:r>
                        <a:rPr lang="en-US" sz="1200" kern="0">
                          <a:effectLst/>
                        </a:rPr>
                        <a:t>Meeting notices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1 year</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439991520"/>
                  </a:ext>
                </a:extLst>
              </a:tr>
              <a:tr h="435576">
                <a:tc>
                  <a:txBody>
                    <a:bodyPr/>
                    <a:lstStyle/>
                    <a:p>
                      <a:pPr marL="0" marR="0">
                        <a:spcBef>
                          <a:spcPts val="0"/>
                        </a:spcBef>
                        <a:spcAft>
                          <a:spcPts val="0"/>
                        </a:spcAft>
                      </a:pPr>
                      <a:r>
                        <a:rPr lang="en-US" sz="1200" kern="0">
                          <a:effectLst/>
                        </a:rPr>
                        <a:t>Mailing lists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a:effectLst/>
                        </a:rPr>
                        <a:t>active</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611193724"/>
                  </a:ext>
                </a:extLst>
              </a:tr>
              <a:tr h="435576">
                <a:tc>
                  <a:txBody>
                    <a:bodyPr/>
                    <a:lstStyle/>
                    <a:p>
                      <a:pPr marL="0" marR="0">
                        <a:spcBef>
                          <a:spcPts val="0"/>
                        </a:spcBef>
                        <a:spcAft>
                          <a:spcPts val="0"/>
                        </a:spcAft>
                      </a:pPr>
                      <a:r>
                        <a:rPr lang="en-US" sz="1200" kern="0">
                          <a:effectLst/>
                        </a:rPr>
                        <a:t>Reference/resource materials</a:t>
                      </a:r>
                      <a:endParaRPr lang="en-US" sz="12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200" kern="0" dirty="0">
                          <a:effectLst/>
                        </a:rPr>
                        <a:t>active</a:t>
                      </a:r>
                      <a:endParaRPr lang="en-US" sz="12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946455040"/>
                  </a:ext>
                </a:extLst>
              </a:tr>
            </a:tbl>
          </a:graphicData>
        </a:graphic>
      </p:graphicFrame>
      <p:sp>
        <p:nvSpPr>
          <p:cNvPr id="5" name="Rectangle 1">
            <a:extLst>
              <a:ext uri="{FF2B5EF4-FFF2-40B4-BE49-F238E27FC236}">
                <a16:creationId xmlns:a16="http://schemas.microsoft.com/office/drawing/2014/main" id="{CF75BA8A-C522-D939-A24D-5F30061EB0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4990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0470F7-14CE-4EB7-9735-44319B3D29B9}"/>
              </a:ext>
            </a:extLst>
          </p:cNvPr>
          <p:cNvSpPr>
            <a:spLocks noGrp="1"/>
          </p:cNvSpPr>
          <p:nvPr>
            <p:ph idx="1"/>
          </p:nvPr>
        </p:nvSpPr>
        <p:spPr/>
        <p:txBody>
          <a:bodyPr/>
          <a:lstStyle/>
          <a:p>
            <a:pPr marL="0" indent="0" algn="ctr">
              <a:buNone/>
            </a:pPr>
            <a:r>
              <a:rPr lang="en-US" b="1" i="0" u="none" strike="noStrike" dirty="0">
                <a:solidFill>
                  <a:srgbClr val="333333"/>
                </a:solidFill>
                <a:effectLst/>
                <a:latin typeface="Gotham Narrow"/>
              </a:rPr>
              <a:t>Records Archivist</a:t>
            </a:r>
            <a:br>
              <a:rPr lang="en-US" b="1" i="0" u="none" strike="noStrike" dirty="0">
                <a:solidFill>
                  <a:srgbClr val="333333"/>
                </a:solidFill>
                <a:effectLst/>
                <a:latin typeface="Gotham Narrow"/>
              </a:rPr>
            </a:br>
            <a:r>
              <a:rPr lang="en-US" b="1" i="0" u="none" strike="noStrike" dirty="0">
                <a:solidFill>
                  <a:srgbClr val="333333"/>
                </a:solidFill>
                <a:effectLst/>
                <a:latin typeface="Gotham Narrow"/>
              </a:rPr>
              <a:t>Presbyterian Historical Society</a:t>
            </a:r>
            <a:br>
              <a:rPr lang="en-US" b="1" i="0" u="none" strike="noStrike" dirty="0">
                <a:solidFill>
                  <a:srgbClr val="333333"/>
                </a:solidFill>
                <a:effectLst/>
                <a:latin typeface="Gotham Narrow"/>
              </a:rPr>
            </a:br>
            <a:r>
              <a:rPr lang="en-US" b="1" i="0" u="none" strike="noStrike" dirty="0">
                <a:solidFill>
                  <a:srgbClr val="333333"/>
                </a:solidFill>
                <a:effectLst/>
                <a:latin typeface="Gotham Narrow"/>
              </a:rPr>
              <a:t>425 Lombard St.</a:t>
            </a:r>
            <a:br>
              <a:rPr lang="en-US" b="1" i="0" u="none" strike="noStrike" dirty="0">
                <a:solidFill>
                  <a:srgbClr val="333333"/>
                </a:solidFill>
                <a:effectLst/>
                <a:latin typeface="Gotham Narrow"/>
              </a:rPr>
            </a:br>
            <a:r>
              <a:rPr lang="en-US" b="1" i="0" u="none" strike="noStrike" dirty="0">
                <a:solidFill>
                  <a:srgbClr val="333333"/>
                </a:solidFill>
                <a:effectLst/>
                <a:latin typeface="Gotham Narrow"/>
              </a:rPr>
              <a:t>Philadelphia PA, 19147</a:t>
            </a:r>
            <a:endParaRPr lang="en-US" dirty="0"/>
          </a:p>
        </p:txBody>
      </p:sp>
    </p:spTree>
    <p:extLst>
      <p:ext uri="{BB962C8B-B14F-4D97-AF65-F5344CB8AC3E}">
        <p14:creationId xmlns:p14="http://schemas.microsoft.com/office/powerpoint/2010/main" val="226444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F516-5308-BA50-84C0-97A6D3BC3100}"/>
              </a:ext>
            </a:extLst>
          </p:cNvPr>
          <p:cNvSpPr>
            <a:spLocks noGrp="1"/>
          </p:cNvSpPr>
          <p:nvPr>
            <p:ph type="title"/>
          </p:nvPr>
        </p:nvSpPr>
        <p:spPr/>
        <p:txBody>
          <a:bodyPr/>
          <a:lstStyle/>
          <a:p>
            <a:r>
              <a:rPr lang="en-US" dirty="0"/>
              <a:t>New Book of Order Section </a:t>
            </a:r>
          </a:p>
        </p:txBody>
      </p:sp>
      <p:sp>
        <p:nvSpPr>
          <p:cNvPr id="3" name="Content Placeholder 2">
            <a:extLst>
              <a:ext uri="{FF2B5EF4-FFF2-40B4-BE49-F238E27FC236}">
                <a16:creationId xmlns:a16="http://schemas.microsoft.com/office/drawing/2014/main" id="{7806AFB4-9335-1743-FD17-BE0005C6A510}"/>
              </a:ext>
            </a:extLst>
          </p:cNvPr>
          <p:cNvSpPr>
            <a:spLocks noGrp="1"/>
          </p:cNvSpPr>
          <p:nvPr>
            <p:ph idx="1"/>
          </p:nvPr>
        </p:nvSpPr>
        <p:spPr/>
        <p:txBody>
          <a:bodyPr>
            <a:normAutofit/>
          </a:bodyPr>
          <a:lstStyle/>
          <a:p>
            <a:pPr marL="0" indent="0">
              <a:buNone/>
            </a:pPr>
            <a:r>
              <a:rPr lang="en-US" dirty="0">
                <a:effectLst/>
                <a:latin typeface="Times"/>
              </a:rPr>
              <a:t>All councils shall adopt and implement the following policies: a sexual misconduct policy, a harassment policy, a child and youth protection policy, and an antiracism policy. Each council’s policy shall include requirements for boundary training which includes the topic of sexual misconduct, and child sexual abuse prevention training for its members at least every thirty-six months.  Book of Order G-3.0106</a:t>
            </a:r>
          </a:p>
          <a:p>
            <a:endParaRPr lang="en-US" dirty="0"/>
          </a:p>
        </p:txBody>
      </p:sp>
    </p:spTree>
    <p:extLst>
      <p:ext uri="{BB962C8B-B14F-4D97-AF65-F5344CB8AC3E}">
        <p14:creationId xmlns:p14="http://schemas.microsoft.com/office/powerpoint/2010/main" val="316274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64B8-18FB-60A4-978A-476A43E0B2AB}"/>
              </a:ext>
            </a:extLst>
          </p:cNvPr>
          <p:cNvSpPr>
            <a:spLocks noGrp="1"/>
          </p:cNvSpPr>
          <p:nvPr>
            <p:ph type="title"/>
          </p:nvPr>
        </p:nvSpPr>
        <p:spPr>
          <a:xfrm>
            <a:off x="457200" y="274638"/>
            <a:ext cx="8229600" cy="715962"/>
          </a:xfrm>
        </p:spPr>
        <p:txBody>
          <a:bodyPr>
            <a:normAutofit/>
          </a:bodyPr>
          <a:lstStyle/>
          <a:p>
            <a:pPr marL="742950" marR="0" lvl="1" indent="-285750" algn="ctr" rtl="0">
              <a:spcBef>
                <a:spcPts val="0"/>
              </a:spcBef>
              <a:spcAft>
                <a:spcPts val="0"/>
              </a:spcAft>
            </a:pPr>
            <a:r>
              <a:rPr lang="en-US" sz="2000" b="1" dirty="0">
                <a:effectLst/>
                <a:latin typeface="Arial" panose="020B0604020202020204" pitchFamily="34" charset="0"/>
                <a:ea typeface="Cambria" panose="02040503050406030204" pitchFamily="18" charset="0"/>
                <a:cs typeface="Times New Roman" panose="02020603050405020304" pitchFamily="18" charset="0"/>
              </a:rPr>
              <a:t>Mandatory reporter- G-4.0302</a:t>
            </a:r>
            <a:br>
              <a:rPr lang="en-US" sz="2000" dirty="0">
                <a:effectLst/>
                <a:latin typeface="Arial" panose="020B0604020202020204" pitchFamily="34" charset="0"/>
                <a:ea typeface="Cambria" panose="02040503050406030204" pitchFamily="18" charset="0"/>
                <a:cs typeface="Times New Roman" panose="02020603050405020304" pitchFamily="18" charset="0"/>
              </a:rPr>
            </a:br>
            <a:endParaRPr lang="en-US" sz="2000" b="1" dirty="0"/>
          </a:p>
        </p:txBody>
      </p:sp>
      <p:sp>
        <p:nvSpPr>
          <p:cNvPr id="3" name="Content Placeholder 2">
            <a:extLst>
              <a:ext uri="{FF2B5EF4-FFF2-40B4-BE49-F238E27FC236}">
                <a16:creationId xmlns:a16="http://schemas.microsoft.com/office/drawing/2014/main" id="{3BEBF0FE-1784-0651-E6FB-B8721B617E8F}"/>
              </a:ext>
            </a:extLst>
          </p:cNvPr>
          <p:cNvSpPr>
            <a:spLocks noGrp="1"/>
          </p:cNvSpPr>
          <p:nvPr>
            <p:ph idx="1"/>
          </p:nvPr>
        </p:nvSpPr>
        <p:spPr/>
        <p:txBody>
          <a:bodyPr>
            <a:normAutofit fontScale="85000" lnSpcReduction="20000"/>
          </a:bodyPr>
          <a:lstStyle/>
          <a:p>
            <a:pPr marL="0" indent="0">
              <a:buNone/>
            </a:pPr>
            <a:r>
              <a:rPr lang="en-US" dirty="0">
                <a:latin typeface="Times"/>
              </a:rPr>
              <a:t>”</a:t>
            </a:r>
            <a:r>
              <a:rPr lang="en-US" dirty="0">
                <a:effectLst/>
                <a:latin typeface="Times"/>
              </a:rPr>
              <a:t>Any member of this church engaged in ordered ministry and any certified Christian educator employed by this church or its congregations, shall report to ecclesiastical and civil legal authorities knowledge of harm, or the risk of harm, related to the physical abuse, neglect, and/or sexual molestation or abuse of a minor or an adult who lacks mental capacity when (1) such information is gained outside of a confidential communication as defined in G-4.0301, (2) she or he is not bound by an obligation of privileged communication under law, or (3) she or he reasonably believes that there is risk of future physical harm or abuse.”</a:t>
            </a:r>
          </a:p>
        </p:txBody>
      </p:sp>
    </p:spTree>
    <p:extLst>
      <p:ext uri="{BB962C8B-B14F-4D97-AF65-F5344CB8AC3E}">
        <p14:creationId xmlns:p14="http://schemas.microsoft.com/office/powerpoint/2010/main" val="82068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457FCC-FD43-E7D4-A878-0DC12A5B1582}"/>
              </a:ext>
            </a:extLst>
          </p:cNvPr>
          <p:cNvSpPr>
            <a:spLocks noGrp="1"/>
          </p:cNvSpPr>
          <p:nvPr>
            <p:ph idx="1"/>
          </p:nvPr>
        </p:nvSpPr>
        <p:spPr>
          <a:xfrm>
            <a:off x="457200" y="914400"/>
            <a:ext cx="8229600" cy="5211763"/>
          </a:xfrm>
        </p:spPr>
        <p:txBody>
          <a:bodyPr>
            <a:normAutofit lnSpcReduction="10000"/>
          </a:bodyPr>
          <a:lstStyle/>
          <a:p>
            <a:pPr marL="0" marR="0" indent="0">
              <a:spcBef>
                <a:spcPts val="0"/>
              </a:spcBef>
              <a:spcAft>
                <a:spcPts val="0"/>
              </a:spcAft>
              <a:buNone/>
            </a:pPr>
            <a:r>
              <a:rPr lang="en-US" sz="2400" dirty="0">
                <a:effectLst/>
                <a:latin typeface="Arial" panose="020B0604020202020204" pitchFamily="34" charset="0"/>
                <a:ea typeface="Cambria" panose="02040503050406030204" pitchFamily="18" charset="0"/>
                <a:cs typeface="Arial" panose="020B0604020202020204" pitchFamily="34" charset="0"/>
              </a:rPr>
              <a:t>You must do so by doing two things:</a:t>
            </a:r>
          </a:p>
          <a:p>
            <a:pPr marL="0" marR="0" indent="0">
              <a:spcBef>
                <a:spcPts val="0"/>
              </a:spcBef>
              <a:spcAft>
                <a:spcPts val="0"/>
              </a:spcAft>
              <a:buNone/>
            </a:pPr>
            <a:endParaRPr lang="en-US" sz="2400" dirty="0">
              <a:effectLst/>
              <a:latin typeface="Arial" panose="020B0604020202020204" pitchFamily="34" charset="0"/>
              <a:ea typeface="Cambria" panose="02040503050406030204" pitchFamily="18" charset="0"/>
              <a:cs typeface="Arial" panose="020B0604020202020204" pitchFamily="34" charset="0"/>
            </a:endParaRPr>
          </a:p>
          <a:p>
            <a:pPr marL="342900" marR="0" lvl="0" indent="-342900">
              <a:spcBef>
                <a:spcPts val="0"/>
              </a:spcBef>
              <a:spcAft>
                <a:spcPts val="0"/>
              </a:spcAft>
              <a:buFont typeface="+mj-lt"/>
              <a:buAutoNum type="arabicPeriod"/>
            </a:pPr>
            <a:r>
              <a:rPr lang="en-US" sz="2400" dirty="0">
                <a:effectLst/>
                <a:latin typeface="Arial" panose="020B0604020202020204" pitchFamily="34" charset="0"/>
                <a:ea typeface="Cambria" panose="02040503050406030204" pitchFamily="18" charset="0"/>
                <a:cs typeface="Arial" panose="020B0604020202020204" pitchFamily="34" charset="0"/>
              </a:rPr>
              <a:t>reporting it to the ecclesiastical authorities if the suspected abuser is Presbyterian;</a:t>
            </a:r>
          </a:p>
          <a:p>
            <a:pPr marL="342900" marR="0" lvl="0" indent="-342900">
              <a:spcBef>
                <a:spcPts val="0"/>
              </a:spcBef>
              <a:spcAft>
                <a:spcPts val="0"/>
              </a:spcAft>
              <a:buFont typeface="+mj-lt"/>
              <a:buAutoNum type="arabicPeriod"/>
            </a:pPr>
            <a:r>
              <a:rPr lang="en-US" sz="2400" dirty="0">
                <a:effectLst/>
                <a:latin typeface="Arial" panose="020B0604020202020204" pitchFamily="34" charset="0"/>
                <a:ea typeface="Cambria" panose="02040503050406030204" pitchFamily="18" charset="0"/>
                <a:cs typeface="Arial" panose="020B0604020202020204" pitchFamily="34" charset="0"/>
              </a:rPr>
              <a:t>reporting it to the civil legal authorities</a:t>
            </a:r>
          </a:p>
          <a:p>
            <a:pPr marL="0" marR="0" indent="0">
              <a:spcBef>
                <a:spcPts val="0"/>
              </a:spcBef>
              <a:spcAft>
                <a:spcPts val="0"/>
              </a:spcAft>
              <a:buNone/>
            </a:pPr>
            <a:r>
              <a:rPr lang="en-US" sz="2400" dirty="0">
                <a:effectLst/>
                <a:latin typeface="Arial" panose="020B0604020202020204" pitchFamily="34" charset="0"/>
                <a:ea typeface="Cambria" panose="02040503050406030204" pitchFamily="18" charset="0"/>
                <a:cs typeface="Arial" panose="020B0604020202020204" pitchFamily="34" charset="0"/>
              </a:rPr>
              <a:t> </a:t>
            </a:r>
          </a:p>
          <a:p>
            <a:pPr marL="0" marR="0" indent="0">
              <a:spcBef>
                <a:spcPts val="0"/>
              </a:spcBef>
              <a:spcAft>
                <a:spcPts val="0"/>
              </a:spcAft>
              <a:buNone/>
            </a:pPr>
            <a:r>
              <a:rPr lang="en-US" sz="2400" dirty="0">
                <a:effectLst/>
                <a:latin typeface="Arial" panose="020B0604020202020204" pitchFamily="34" charset="0"/>
                <a:ea typeface="Cambria" panose="02040503050406030204" pitchFamily="18" charset="0"/>
                <a:cs typeface="Arial" panose="020B0604020202020204" pitchFamily="34" charset="0"/>
              </a:rPr>
              <a:t>1. For the ecclesiastical authorities, </a:t>
            </a:r>
            <a:r>
              <a:rPr lang="en-US" sz="2400" dirty="0">
                <a:latin typeface="Arial" panose="020B0604020202020204" pitchFamily="34" charset="0"/>
                <a:ea typeface="Cambria" panose="02040503050406030204" pitchFamily="18" charset="0"/>
                <a:cs typeface="Arial" panose="020B0604020202020204" pitchFamily="34" charset="0"/>
              </a:rPr>
              <a:t>the person reporting</a:t>
            </a:r>
            <a:r>
              <a:rPr lang="en-US" sz="2400" dirty="0">
                <a:effectLst/>
                <a:latin typeface="Arial" panose="020B0604020202020204" pitchFamily="34" charset="0"/>
                <a:ea typeface="Cambria" panose="02040503050406030204" pitchFamily="18" charset="0"/>
                <a:cs typeface="Arial" panose="020B0604020202020204" pitchFamily="34" charset="0"/>
              </a:rPr>
              <a:t> would report the suspected abuse to the person within the governing body that has jurisdiction over the alleged abuser.  If the alleged abuser is a Minister of Word and Sacrament or Commissioned Ruling Elder, they would contact me.  If the alleged abuser is an officer or member of a local church, </a:t>
            </a:r>
            <a:r>
              <a:rPr lang="en-US" sz="2400" dirty="0">
                <a:latin typeface="Arial" panose="020B0604020202020204" pitchFamily="34" charset="0"/>
                <a:ea typeface="Cambria" panose="02040503050406030204" pitchFamily="18" charset="0"/>
                <a:cs typeface="Arial" panose="020B0604020202020204" pitchFamily="34" charset="0"/>
              </a:rPr>
              <a:t>the person reporting</a:t>
            </a:r>
            <a:r>
              <a:rPr lang="en-US" sz="2400" dirty="0">
                <a:effectLst/>
                <a:latin typeface="Arial" panose="020B0604020202020204" pitchFamily="34" charset="0"/>
                <a:ea typeface="Cambria" panose="02040503050406030204" pitchFamily="18" charset="0"/>
                <a:cs typeface="Arial" panose="020B0604020202020204" pitchFamily="34" charset="0"/>
              </a:rPr>
              <a:t> would report the suspicion to the Clerk of Session of that church.</a:t>
            </a:r>
          </a:p>
          <a:p>
            <a:pPr marL="0" marR="0" indent="0">
              <a:spcBef>
                <a:spcPts val="0"/>
              </a:spcBef>
              <a:spcAft>
                <a:spcPts val="0"/>
              </a:spcAft>
              <a:buNone/>
            </a:pPr>
            <a:r>
              <a:rPr lang="en-US" sz="2400" dirty="0">
                <a:effectLst/>
                <a:latin typeface="Arial" panose="020B0604020202020204" pitchFamily="34" charset="0"/>
                <a:ea typeface="Cambria" panose="02040503050406030204" pitchFamily="18" charset="0"/>
                <a:cs typeface="Arial" panose="020B0604020202020204" pitchFamily="34" charset="0"/>
              </a:rPr>
              <a:t> </a:t>
            </a:r>
          </a:p>
          <a:p>
            <a:endParaRPr lang="en-US" dirty="0"/>
          </a:p>
        </p:txBody>
      </p:sp>
    </p:spTree>
    <p:extLst>
      <p:ext uri="{BB962C8B-B14F-4D97-AF65-F5344CB8AC3E}">
        <p14:creationId xmlns:p14="http://schemas.microsoft.com/office/powerpoint/2010/main" val="769970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5364</TotalTime>
  <Words>2062</Words>
  <Application>Microsoft Macintosh PowerPoint</Application>
  <PresentationFormat>On-screen Show (4:3)</PresentationFormat>
  <Paragraphs>206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Arial</vt:lpstr>
      <vt:lpstr>Calibri</vt:lpstr>
      <vt:lpstr>Gotham Narrow</vt:lpstr>
      <vt:lpstr>Times</vt:lpstr>
      <vt:lpstr>Office Theme</vt:lpstr>
      <vt:lpstr>Clerk of Session Day 2024</vt:lpstr>
      <vt:lpstr>Preservation of Records</vt:lpstr>
      <vt:lpstr>RETENTION SCHEDULE FOR CONGREGATIONS</vt:lpstr>
      <vt:lpstr>PowerPoint Presentation</vt:lpstr>
      <vt:lpstr>PowerPoint Presentation</vt:lpstr>
      <vt:lpstr>PowerPoint Presentation</vt:lpstr>
      <vt:lpstr>New Book of Order Section </vt:lpstr>
      <vt:lpstr>Mandatory reporter- G-4.0302 </vt:lpstr>
      <vt:lpstr>PowerPoint Presentation</vt:lpstr>
      <vt:lpstr>New York State Reporting</vt:lpstr>
      <vt:lpstr>Annual Sexual Harassment Training</vt:lpstr>
      <vt:lpstr>Antiracism Policy of the (name) Presbyterian Church (template)</vt:lpstr>
      <vt:lpstr>PowerPoint Presentation</vt:lpstr>
      <vt:lpstr>Footnotes</vt:lpstr>
      <vt:lpstr>Property Permissions</vt:lpstr>
      <vt:lpstr>Historic Landmark Status</vt:lpstr>
      <vt:lpstr>Executive Session</vt:lpstr>
      <vt:lpstr>PowerPoint Presentation</vt:lpstr>
      <vt:lpstr>PowerPoint Presentation</vt:lpstr>
      <vt:lpstr>ROLLS- G-3.0204a</vt:lpstr>
      <vt:lpstr>Registers – G-3.0204b</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dc:creator>
  <cp:lastModifiedBy>De George, Susan</cp:lastModifiedBy>
  <cp:revision>285</cp:revision>
  <cp:lastPrinted>2024-05-02T21:20:56Z</cp:lastPrinted>
  <dcterms:created xsi:type="dcterms:W3CDTF">2018-02-18T01:03:42Z</dcterms:created>
  <dcterms:modified xsi:type="dcterms:W3CDTF">2024-05-02T21:21:03Z</dcterms:modified>
</cp:coreProperties>
</file>