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94" r:id="rId2"/>
    <p:sldId id="402" r:id="rId3"/>
    <p:sldId id="404" r:id="rId4"/>
    <p:sldId id="395" r:id="rId5"/>
    <p:sldId id="420" r:id="rId6"/>
    <p:sldId id="401" r:id="rId7"/>
    <p:sldId id="405" r:id="rId8"/>
    <p:sldId id="406" r:id="rId9"/>
    <p:sldId id="407" r:id="rId10"/>
    <p:sldId id="409" r:id="rId11"/>
    <p:sldId id="410" r:id="rId12"/>
    <p:sldId id="411" r:id="rId13"/>
    <p:sldId id="412" r:id="rId14"/>
    <p:sldId id="414" r:id="rId15"/>
    <p:sldId id="415" r:id="rId16"/>
    <p:sldId id="397" r:id="rId17"/>
    <p:sldId id="396" r:id="rId18"/>
    <p:sldId id="416" r:id="rId19"/>
    <p:sldId id="399" r:id="rId20"/>
    <p:sldId id="417" r:id="rId21"/>
    <p:sldId id="403" r:id="rId22"/>
    <p:sldId id="418" r:id="rId23"/>
    <p:sldId id="41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2F6D"/>
    <a:srgbClr val="0000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14" autoAdjust="0"/>
    <p:restoredTop sz="94655"/>
  </p:normalViewPr>
  <p:slideViewPr>
    <p:cSldViewPr>
      <p:cViewPr varScale="1">
        <p:scale>
          <a:sx n="117" d="100"/>
          <a:sy n="117" d="100"/>
        </p:scale>
        <p:origin x="155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B34E6-7F23-47B7-AA74-01746C6B85AB}" type="datetimeFigureOut">
              <a:rPr lang="en-US" smtClean="0"/>
              <a:pPr/>
              <a:t>4/26/23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3F33E-EEA7-40F8-8575-F83BE4F010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3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707B-FB0B-460E-A93A-EA133E8EECA6}" type="datetimeFigureOut">
              <a:rPr lang="en-US" smtClean="0"/>
              <a:pPr/>
              <a:t>4/26/23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C408-CCFB-4F99-9467-39008801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1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707B-FB0B-460E-A93A-EA133E8EECA6}" type="datetimeFigureOut">
              <a:rPr lang="en-US" smtClean="0"/>
              <a:pPr/>
              <a:t>4/26/23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C408-CCFB-4F99-9467-39008801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8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707B-FB0B-460E-A93A-EA133E8EECA6}" type="datetimeFigureOut">
              <a:rPr lang="en-US" smtClean="0"/>
              <a:pPr/>
              <a:t>4/26/23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C408-CCFB-4F99-9467-39008801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7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707B-FB0B-460E-A93A-EA133E8EECA6}" type="datetimeFigureOut">
              <a:rPr lang="en-US" smtClean="0"/>
              <a:pPr/>
              <a:t>4/26/23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C408-CCFB-4F99-9467-39008801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2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707B-FB0B-460E-A93A-EA133E8EECA6}" type="datetimeFigureOut">
              <a:rPr lang="en-US" smtClean="0"/>
              <a:pPr/>
              <a:t>4/26/23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C408-CCFB-4F99-9467-39008801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3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707B-FB0B-460E-A93A-EA133E8EECA6}" type="datetimeFigureOut">
              <a:rPr lang="en-US" smtClean="0"/>
              <a:pPr/>
              <a:t>4/26/23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C408-CCFB-4F99-9467-39008801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707B-FB0B-460E-A93A-EA133E8EECA6}" type="datetimeFigureOut">
              <a:rPr lang="en-US" smtClean="0"/>
              <a:pPr/>
              <a:t>4/26/23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C408-CCFB-4F99-9467-39008801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9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707B-FB0B-460E-A93A-EA133E8EECA6}" type="datetimeFigureOut">
              <a:rPr lang="en-US" smtClean="0"/>
              <a:pPr/>
              <a:t>4/26/23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C408-CCFB-4F99-9467-39008801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95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707B-FB0B-460E-A93A-EA133E8EECA6}" type="datetimeFigureOut">
              <a:rPr lang="en-US" smtClean="0"/>
              <a:pPr/>
              <a:t>4/26/23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C408-CCFB-4F99-9467-39008801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7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707B-FB0B-460E-A93A-EA133E8EECA6}" type="datetimeFigureOut">
              <a:rPr lang="en-US" smtClean="0"/>
              <a:pPr/>
              <a:t>4/26/23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C408-CCFB-4F99-9467-39008801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8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707B-FB0B-460E-A93A-EA133E8EECA6}" type="datetimeFigureOut">
              <a:rPr lang="en-US" smtClean="0"/>
              <a:pPr/>
              <a:t>4/26/23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C408-CCFB-4F99-9467-39008801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4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707B-FB0B-460E-A93A-EA133E8EECA6}" type="datetimeFigureOut">
              <a:rPr lang="en-US" smtClean="0"/>
              <a:pPr/>
              <a:t>4/26/23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DC408-CCFB-4F99-9467-39008801D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648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Clerk of Session Day 2023</a:t>
            </a:r>
          </a:p>
        </p:txBody>
      </p:sp>
      <p:pic>
        <p:nvPicPr>
          <p:cNvPr id="4" name="Content Placeholder 3" descr="PCUS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5218" y="381000"/>
            <a:ext cx="4525963" cy="4525963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/>
              <a:t>Committees and Organizations</a:t>
            </a:r>
          </a:p>
          <a:p>
            <a:pPr lvl="1"/>
            <a:r>
              <a:rPr lang="en-US" dirty="0"/>
              <a:t>Description of each committee an organization</a:t>
            </a:r>
          </a:p>
          <a:p>
            <a:pPr lvl="1"/>
            <a:r>
              <a:rPr lang="en-US" dirty="0"/>
              <a:t>Include </a:t>
            </a:r>
          </a:p>
          <a:p>
            <a:pPr lvl="2"/>
            <a:r>
              <a:rPr lang="en-US" dirty="0"/>
              <a:t>regular meeting times</a:t>
            </a:r>
          </a:p>
          <a:p>
            <a:pPr lvl="2"/>
            <a:r>
              <a:rPr lang="en-US" dirty="0"/>
              <a:t>Frequency</a:t>
            </a:r>
          </a:p>
          <a:p>
            <a:pPr lvl="2"/>
            <a:r>
              <a:rPr lang="en-US" dirty="0"/>
              <a:t>Expectation of persons serving on committee/organization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5. Finances</a:t>
            </a:r>
          </a:p>
          <a:p>
            <a:pPr>
              <a:buNone/>
            </a:pPr>
            <a:endParaRPr lang="en-US" dirty="0"/>
          </a:p>
          <a:p>
            <a:pPr lvl="1"/>
            <a:r>
              <a:rPr lang="en-US" dirty="0"/>
              <a:t>Copy of current church budget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Description of procedure for stewardship and pledging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Procedures for counting and depositing Sunday offering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38200" y="0"/>
            <a:ext cx="762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6. Worship and Sacraments</a:t>
            </a:r>
          </a:p>
          <a:p>
            <a:pPr>
              <a:buNone/>
            </a:pPr>
            <a:endParaRPr lang="en-US" sz="2000" dirty="0"/>
          </a:p>
          <a:p>
            <a:pPr lvl="1"/>
            <a:r>
              <a:rPr lang="en-US" dirty="0"/>
              <a:t>How worship services get cancelled</a:t>
            </a:r>
          </a:p>
          <a:p>
            <a:pPr lvl="1"/>
            <a:endParaRPr lang="en-US" sz="2000" dirty="0"/>
          </a:p>
          <a:p>
            <a:pPr lvl="1"/>
            <a:r>
              <a:rPr lang="en-US" dirty="0"/>
              <a:t>Instructions for ushers and greeters</a:t>
            </a:r>
          </a:p>
          <a:p>
            <a:pPr lvl="1"/>
            <a:endParaRPr lang="en-US" sz="2000" dirty="0"/>
          </a:p>
          <a:p>
            <a:pPr lvl="1"/>
            <a:r>
              <a:rPr lang="en-US" dirty="0"/>
              <a:t>Instructions for those preparing/serving communion</a:t>
            </a:r>
          </a:p>
          <a:p>
            <a:pPr lvl="1"/>
            <a:endParaRPr lang="en-US" sz="2000" dirty="0"/>
          </a:p>
          <a:p>
            <a:pPr lvl="1"/>
            <a:r>
              <a:rPr lang="en-US" dirty="0"/>
              <a:t>Baptism assistance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/>
              <a:t>Membership section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Procedures for contacting and inviting possible members</a:t>
            </a:r>
          </a:p>
          <a:p>
            <a:pPr lvl="1"/>
            <a:r>
              <a:rPr lang="en-US" dirty="0"/>
              <a:t>Procedures for removing names from rolls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Miscellaneous but important information</a:t>
            </a:r>
          </a:p>
          <a:p>
            <a:pPr lvl="1"/>
            <a:r>
              <a:rPr lang="en-US" dirty="0"/>
              <a:t>Presbytery related material  </a:t>
            </a:r>
          </a:p>
          <a:p>
            <a:pPr lvl="1"/>
            <a:r>
              <a:rPr lang="en-US" dirty="0"/>
              <a:t>Insurance policies</a:t>
            </a:r>
          </a:p>
          <a:p>
            <a:pPr lvl="1"/>
            <a:r>
              <a:rPr lang="en-US" dirty="0"/>
              <a:t>Privacy issues</a:t>
            </a:r>
          </a:p>
          <a:p>
            <a:pPr lvl="1"/>
            <a:endParaRPr lang="en-US" sz="1400" dirty="0"/>
          </a:p>
          <a:p>
            <a:pPr lvl="1"/>
            <a:r>
              <a:rPr lang="en-US" dirty="0"/>
              <a:t>Sexual misconduct policy</a:t>
            </a:r>
          </a:p>
          <a:p>
            <a:pPr lvl="1"/>
            <a:endParaRPr lang="en-US" sz="1400" dirty="0"/>
          </a:p>
          <a:p>
            <a:pPr lvl="1"/>
            <a:r>
              <a:rPr lang="en-US" dirty="0"/>
              <a:t>Child protection policy</a:t>
            </a:r>
          </a:p>
          <a:p>
            <a:pPr lvl="1"/>
            <a:endParaRPr lang="en-US" sz="1400" dirty="0"/>
          </a:p>
          <a:p>
            <a:pPr lvl="1"/>
            <a:r>
              <a:rPr lang="en-US" dirty="0"/>
              <a:t>Lawsuit procedures</a:t>
            </a:r>
          </a:p>
          <a:p>
            <a:pPr lvl="1"/>
            <a:endParaRPr lang="en-US" sz="1400" dirty="0"/>
          </a:p>
          <a:p>
            <a:pPr lvl="1"/>
            <a:r>
              <a:rPr lang="en-US" dirty="0"/>
              <a:t>Policy around inspecting minutes/finances</a:t>
            </a:r>
          </a:p>
          <a:p>
            <a:pPr lvl="1"/>
            <a:endParaRPr lang="en-US" sz="1400" dirty="0"/>
          </a:p>
          <a:p>
            <a:pPr lvl="1"/>
            <a:r>
              <a:rPr lang="en-US" dirty="0"/>
              <a:t>Church calendar of events</a:t>
            </a:r>
          </a:p>
          <a:p>
            <a:pPr lvl="1"/>
            <a:endParaRPr lang="en-US" sz="1400" dirty="0"/>
          </a:p>
          <a:p>
            <a:pPr lvl="1"/>
            <a:r>
              <a:rPr lang="en-US" dirty="0"/>
              <a:t>Any other existing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Regular/Monthly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Send meeting notices</a:t>
            </a:r>
          </a:p>
          <a:p>
            <a:r>
              <a:rPr lang="en-US" dirty="0"/>
              <a:t>Contact committee chairs about business</a:t>
            </a:r>
          </a:p>
          <a:p>
            <a:r>
              <a:rPr lang="en-US" dirty="0"/>
              <a:t>Ask for recommendations in writing</a:t>
            </a:r>
          </a:p>
          <a:p>
            <a:r>
              <a:rPr lang="en-US" dirty="0"/>
              <a:t>Develop the meeting agenda with the moderator</a:t>
            </a:r>
          </a:p>
          <a:p>
            <a:r>
              <a:rPr lang="en-US" dirty="0"/>
              <a:t>Consent agenda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0" y="685800"/>
            <a:ext cx="8229600" cy="1143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dirty="0"/>
              <a:t>Record minutes of each meeting</a:t>
            </a:r>
          </a:p>
          <a:p>
            <a:endParaRPr lang="en-US" sz="1100" dirty="0"/>
          </a:p>
          <a:p>
            <a:r>
              <a:rPr lang="en-US" dirty="0"/>
              <a:t>Keep the rolls of session membership/attendance</a:t>
            </a:r>
          </a:p>
          <a:p>
            <a:endParaRPr lang="en-US" sz="1100" dirty="0"/>
          </a:p>
          <a:p>
            <a:r>
              <a:rPr lang="en-US" dirty="0"/>
              <a:t>Bring </a:t>
            </a:r>
            <a:r>
              <a:rPr lang="en-US" b="1" dirty="0"/>
              <a:t>all </a:t>
            </a:r>
            <a:r>
              <a:rPr lang="en-US" dirty="0"/>
              <a:t>official correspondence to session attention and respond as directed</a:t>
            </a:r>
          </a:p>
          <a:p>
            <a:endParaRPr lang="en-US" sz="1100" dirty="0"/>
          </a:p>
          <a:p>
            <a:r>
              <a:rPr lang="en-US" dirty="0"/>
              <a:t>Keep list of unfinished business</a:t>
            </a:r>
          </a:p>
          <a:p>
            <a:endParaRPr lang="en-US" sz="1100" dirty="0"/>
          </a:p>
          <a:p>
            <a:r>
              <a:rPr lang="en-US" dirty="0"/>
              <a:t>Prepare statement of highlights of meeting?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Annual statistical report by deadline</a:t>
            </a:r>
          </a:p>
          <a:p>
            <a:r>
              <a:rPr lang="en-US" dirty="0"/>
              <a:t>Clerk’s Annual Questionnaire</a:t>
            </a:r>
          </a:p>
          <a:p>
            <a:r>
              <a:rPr lang="en-US" dirty="0"/>
              <a:t>Other presbytery paperwork- e.g. pastor’s compensation</a:t>
            </a:r>
          </a:p>
          <a:p>
            <a:r>
              <a:rPr lang="en-US" dirty="0"/>
              <a:t>Necrology</a:t>
            </a:r>
          </a:p>
          <a:p>
            <a:r>
              <a:rPr lang="en-US" dirty="0"/>
              <a:t>Review of previous year’s session minutes</a:t>
            </a:r>
          </a:p>
          <a:p>
            <a:r>
              <a:rPr lang="en-US" dirty="0"/>
              <a:t>Presbytery meeting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Session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Write out outline ahead of time</a:t>
            </a:r>
          </a:p>
          <a:p>
            <a:r>
              <a:rPr lang="en-US" dirty="0"/>
              <a:t>Keep copy of minutes review sheet with you</a:t>
            </a:r>
          </a:p>
          <a:p>
            <a:r>
              <a:rPr lang="en-US" dirty="0"/>
              <a:t>Make sure meetings begin and end with prayer</a:t>
            </a:r>
          </a:p>
          <a:p>
            <a:r>
              <a:rPr lang="en-US" dirty="0"/>
              <a:t>Show basic “locating” information</a:t>
            </a:r>
          </a:p>
          <a:p>
            <a:r>
              <a:rPr lang="en-US" dirty="0"/>
              <a:t>Moderator requirements</a:t>
            </a:r>
          </a:p>
          <a:p>
            <a:r>
              <a:rPr lang="en-US" dirty="0"/>
              <a:t>Attendance</a:t>
            </a:r>
          </a:p>
          <a:p>
            <a:r>
              <a:rPr lang="en-US" dirty="0"/>
              <a:t>Declaration of quorum</a:t>
            </a:r>
          </a:p>
          <a:p>
            <a:r>
              <a:rPr lang="en-US" dirty="0"/>
              <a:t>Approval of agenda</a:t>
            </a:r>
          </a:p>
          <a:p>
            <a:r>
              <a:rPr lang="en-US" dirty="0"/>
              <a:t>Approval of minutes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229600" y="-609600"/>
            <a:ext cx="8229600" cy="1630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Record actions not discussions.</a:t>
            </a:r>
          </a:p>
          <a:p>
            <a:r>
              <a:rPr lang="en-US" dirty="0"/>
              <a:t>Record </a:t>
            </a:r>
            <a:r>
              <a:rPr lang="en-US" b="1" dirty="0"/>
              <a:t>final</a:t>
            </a:r>
            <a:r>
              <a:rPr lang="en-US" dirty="0"/>
              <a:t> wording of main motions and what happened to them. </a:t>
            </a:r>
          </a:p>
          <a:p>
            <a:pPr lvl="1"/>
            <a:r>
              <a:rPr lang="en-US" dirty="0"/>
              <a:t> Include failed points of order or appeals.</a:t>
            </a:r>
          </a:p>
          <a:p>
            <a:pPr lvl="1"/>
            <a:r>
              <a:rPr lang="en-US" dirty="0"/>
              <a:t>If ballot, record  number of votes for and against. Do not record abstentions.</a:t>
            </a:r>
          </a:p>
          <a:p>
            <a:r>
              <a:rPr lang="en-US" dirty="0"/>
              <a:t>Summarize oral reports.  Attach written reports?</a:t>
            </a:r>
          </a:p>
          <a:p>
            <a:r>
              <a:rPr lang="en-US" dirty="0"/>
              <a:t>Clerk’s report correspondence</a:t>
            </a:r>
          </a:p>
          <a:p>
            <a:pPr lvl="1"/>
            <a:r>
              <a:rPr lang="en-US" dirty="0"/>
              <a:t>Communion, baptisms, marriages</a:t>
            </a:r>
          </a:p>
          <a:p>
            <a:pPr lvl="1"/>
            <a:r>
              <a:rPr lang="en-US" dirty="0"/>
              <a:t>Changes in membership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Usage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Space Usage– other groups in your space:</a:t>
            </a:r>
          </a:p>
          <a:p>
            <a:pPr lvl="1"/>
            <a:r>
              <a:rPr lang="en-US" dirty="0"/>
              <a:t>Only usage fees from </a:t>
            </a:r>
            <a:r>
              <a:rPr lang="en-US" dirty="0" err="1"/>
              <a:t>nfp’s</a:t>
            </a:r>
            <a:endParaRPr lang="en-US" dirty="0"/>
          </a:p>
          <a:p>
            <a:pPr lvl="1"/>
            <a:r>
              <a:rPr lang="en-US" dirty="0"/>
              <a:t>In keeping with mission</a:t>
            </a:r>
          </a:p>
          <a:p>
            <a:pPr lvl="1"/>
            <a:r>
              <a:rPr lang="en-US" dirty="0"/>
              <a:t>Put back into building and running of space</a:t>
            </a:r>
          </a:p>
          <a:p>
            <a:pPr lvl="1"/>
            <a:r>
              <a:rPr lang="en-US" dirty="0"/>
              <a:t>Document how that’s happening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dirty="0"/>
              <a:t>Treasurer’s report</a:t>
            </a:r>
          </a:p>
          <a:p>
            <a:pPr marL="514350" indent="-514350"/>
            <a:r>
              <a:rPr lang="en-US" dirty="0"/>
              <a:t>Report from Pastor/ staff</a:t>
            </a:r>
          </a:p>
          <a:p>
            <a:pPr marL="514350" indent="-514350"/>
            <a:r>
              <a:rPr lang="en-US" dirty="0"/>
              <a:t>Committees and Commissions</a:t>
            </a:r>
          </a:p>
          <a:p>
            <a:pPr marL="514350" indent="-514350"/>
            <a:r>
              <a:rPr lang="en-US" dirty="0"/>
              <a:t>No- guest speaker</a:t>
            </a:r>
          </a:p>
          <a:p>
            <a:pPr marL="514350" indent="-514350"/>
            <a:r>
              <a:rPr lang="en-US" dirty="0"/>
              <a:t>Property- include</a:t>
            </a:r>
          </a:p>
          <a:p>
            <a:pPr marL="914400" lvl="1" indent="-514350"/>
            <a:r>
              <a:rPr lang="en-US" dirty="0"/>
              <a:t>Name, address, legal description of property</a:t>
            </a:r>
          </a:p>
          <a:p>
            <a:pPr marL="914400" lvl="1" indent="-514350"/>
            <a:r>
              <a:rPr lang="en-US" dirty="0"/>
              <a:t>Name of buyer/lessee</a:t>
            </a:r>
          </a:p>
          <a:p>
            <a:pPr marL="914400" lvl="1" indent="-514350"/>
            <a:r>
              <a:rPr lang="en-US" dirty="0"/>
              <a:t>Sale price/terms</a:t>
            </a:r>
          </a:p>
          <a:p>
            <a:pPr marL="914400" lvl="1" indent="-514350"/>
            <a:r>
              <a:rPr lang="en-US" dirty="0"/>
              <a:t>Loan amount, terms </a:t>
            </a:r>
          </a:p>
          <a:p>
            <a:pPr marL="914400" lvl="1" indent="-514350"/>
            <a:r>
              <a:rPr lang="en-US" dirty="0"/>
              <a:t>Concurrence with presbytery</a:t>
            </a:r>
          </a:p>
          <a:p>
            <a:pPr marL="914400" lvl="1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927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Election of commissioners </a:t>
            </a:r>
            <a:r>
              <a:rPr lang="en-US"/>
              <a:t>to presbytery, </a:t>
            </a:r>
            <a:r>
              <a:rPr lang="en-US" dirty="0"/>
              <a:t>synod, etc. and reports from them</a:t>
            </a:r>
          </a:p>
          <a:p>
            <a:r>
              <a:rPr lang="en-US" dirty="0"/>
              <a:t>Approval of Baptism/ communion dates</a:t>
            </a:r>
          </a:p>
          <a:p>
            <a:r>
              <a:rPr lang="en-US" dirty="0"/>
              <a:t>Examination of new members</a:t>
            </a:r>
          </a:p>
          <a:p>
            <a:r>
              <a:rPr lang="en-US" dirty="0"/>
              <a:t>Reception of new members</a:t>
            </a:r>
          </a:p>
          <a:p>
            <a:r>
              <a:rPr lang="en-US" dirty="0"/>
              <a:t>Removal of members</a:t>
            </a:r>
          </a:p>
          <a:p>
            <a:r>
              <a:rPr lang="en-US" dirty="0"/>
              <a:t>Ordination/installation dates</a:t>
            </a:r>
          </a:p>
          <a:p>
            <a:r>
              <a:rPr lang="en-US" dirty="0"/>
              <a:t>Meeting time and agenda of congregational meeting</a:t>
            </a:r>
          </a:p>
          <a:p>
            <a:r>
              <a:rPr lang="en-US" dirty="0"/>
              <a:t>Housing allowance for pastoral staff</a:t>
            </a:r>
          </a:p>
          <a:p>
            <a:r>
              <a:rPr lang="en-US" dirty="0"/>
              <a:t>Approval of budget</a:t>
            </a:r>
          </a:p>
          <a:p>
            <a:r>
              <a:rPr lang="en-US" dirty="0"/>
              <a:t>Calendar of events?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Congregational Meeting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 in session record book</a:t>
            </a:r>
          </a:p>
          <a:p>
            <a:r>
              <a:rPr lang="en-US" dirty="0"/>
              <a:t>Ordinarily moderated by installed pastor.  </a:t>
            </a:r>
          </a:p>
          <a:p>
            <a:r>
              <a:rPr lang="en-US" dirty="0"/>
              <a:t>Clerk of session- secretary of meeting.</a:t>
            </a:r>
          </a:p>
          <a:p>
            <a:r>
              <a:rPr lang="en-US" dirty="0"/>
              <a:t>Annual meeting- time in by-laws</a:t>
            </a:r>
          </a:p>
          <a:p>
            <a:r>
              <a:rPr lang="en-US" dirty="0"/>
              <a:t>Special meetings</a:t>
            </a:r>
          </a:p>
          <a:p>
            <a:r>
              <a:rPr lang="en-US" dirty="0"/>
              <a:t>Adequate notice</a:t>
            </a:r>
          </a:p>
          <a:p>
            <a:r>
              <a:rPr lang="en-US" dirty="0"/>
              <a:t>Quorum</a:t>
            </a:r>
          </a:p>
          <a:p>
            <a:r>
              <a:rPr lang="en-US" dirty="0"/>
              <a:t>No proxy voting</a:t>
            </a:r>
          </a:p>
          <a:p>
            <a:r>
              <a:rPr lang="en-US" dirty="0"/>
              <a:t>Ballot voting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Business of congregational meeting</a:t>
            </a:r>
          </a:p>
          <a:p>
            <a:pPr lvl="1"/>
            <a:r>
              <a:rPr lang="en-US" dirty="0"/>
              <a:t>Electing </a:t>
            </a:r>
            <a:r>
              <a:rPr lang="en-US" dirty="0" err="1"/>
              <a:t>REs</a:t>
            </a:r>
            <a:r>
              <a:rPr lang="en-US" dirty="0"/>
              <a:t>, deacons, nominating, trustees.</a:t>
            </a:r>
          </a:p>
          <a:p>
            <a:pPr lvl="1"/>
            <a:r>
              <a:rPr lang="en-US" dirty="0"/>
              <a:t>Call pastor</a:t>
            </a:r>
          </a:p>
          <a:p>
            <a:pPr lvl="1"/>
            <a:r>
              <a:rPr lang="en-US" dirty="0"/>
              <a:t>Change pastoral relationship</a:t>
            </a:r>
          </a:p>
          <a:p>
            <a:pPr lvl="1"/>
            <a:r>
              <a:rPr lang="en-US" dirty="0"/>
              <a:t>Real Property</a:t>
            </a:r>
          </a:p>
          <a:p>
            <a:pPr lvl="1"/>
            <a:r>
              <a:rPr lang="en-US" dirty="0"/>
              <a:t>Request presbytery to grant officer term limit exception</a:t>
            </a:r>
          </a:p>
          <a:p>
            <a:pPr lvl="1"/>
            <a:r>
              <a:rPr lang="en-US" dirty="0"/>
              <a:t>Approve plan of joint witness</a:t>
            </a:r>
          </a:p>
          <a:p>
            <a:pPr lvl="1"/>
            <a:endParaRPr lang="en-US" sz="1100" dirty="0"/>
          </a:p>
          <a:p>
            <a:r>
              <a:rPr lang="en-US" dirty="0"/>
              <a:t>Don’t approve budget</a:t>
            </a:r>
          </a:p>
          <a:p>
            <a:endParaRPr lang="en-US" sz="1189" dirty="0"/>
          </a:p>
          <a:p>
            <a:r>
              <a:rPr lang="en-US" dirty="0"/>
              <a:t>Ecclesiastical and corporate business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Permissions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Book of Order G-4.0206- need written permission from presbytery to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Acquire piece of property</a:t>
            </a:r>
          </a:p>
          <a:p>
            <a:pPr lvl="1"/>
            <a:r>
              <a:rPr lang="en-US" dirty="0"/>
              <a:t>Encumber property (mortgage, easement, etc)</a:t>
            </a:r>
          </a:p>
          <a:p>
            <a:pPr lvl="1"/>
            <a:r>
              <a:rPr lang="en-US" dirty="0"/>
              <a:t>Lease property for 5+ years</a:t>
            </a:r>
          </a:p>
          <a:p>
            <a:pPr lvl="1"/>
            <a:r>
              <a:rPr lang="en-US" dirty="0"/>
              <a:t>Lease for purposes of worship</a:t>
            </a:r>
          </a:p>
          <a:p>
            <a:endParaRPr lang="en-US" dirty="0"/>
          </a:p>
          <a:p>
            <a:r>
              <a:rPr lang="en-US" dirty="0"/>
              <a:t>Property Committee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Manses</a:t>
            </a:r>
          </a:p>
          <a:p>
            <a:pPr algn="ctr">
              <a:buNone/>
            </a:pPr>
            <a:endParaRPr lang="en-US" dirty="0"/>
          </a:p>
          <a:p>
            <a:r>
              <a:rPr lang="en-US" sz="3000" dirty="0"/>
              <a:t>NY – form RP- 462 </a:t>
            </a:r>
            <a:r>
              <a:rPr lang="en-US" dirty="0"/>
              <a:t>application for exemption from real property taxes for property used as residence of officiating clergy (“parsonage” or “manse”)</a:t>
            </a:r>
            <a:endParaRPr lang="en-US" sz="2800" dirty="0"/>
          </a:p>
          <a:p>
            <a:r>
              <a:rPr lang="en-US" dirty="0"/>
              <a:t>Question 7a: Is any portion of the premises used for purposes other than as residence of the officiating clergy? </a:t>
            </a:r>
          </a:p>
          <a:p>
            <a:pPr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40185-1B8A-91BF-5272-D2A144079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Clergy Housing Allowance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F49EC-74CF-AEAA-ACF4-7927F2856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>
                <a:latin typeface="+mj-lt"/>
              </a:rPr>
              <a:t>IRS publication </a:t>
            </a:r>
            <a:r>
              <a:rPr lang="en-US" i="0" u="none" strike="noStrike" dirty="0">
                <a:solidFill>
                  <a:srgbClr val="1B1B1B"/>
                </a:solidFill>
                <a:effectLst/>
                <a:latin typeface="+mj-lt"/>
              </a:rPr>
              <a:t>517, Social Security and Other Information for Members of the Clergy and Religious Workers</a:t>
            </a:r>
          </a:p>
          <a:p>
            <a:r>
              <a:rPr lang="en-US" sz="2800" dirty="0"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The church must  designate the payment as a housing allowance before it makes the payment. </a:t>
            </a:r>
          </a:p>
          <a:p>
            <a:r>
              <a:rPr lang="en-US" sz="2800" dirty="0"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It must designate a definite amount.</a:t>
            </a:r>
          </a:p>
          <a:p>
            <a:r>
              <a:rPr lang="en-US" sz="2800" dirty="0"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It can't determine the amount of the housing allowance at a later date. </a:t>
            </a:r>
            <a:endParaRPr lang="en-US" sz="28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096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Manual of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“new” Form of Government- 2011- flexibility and diversity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Manual of Administrative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Originating documents</a:t>
            </a:r>
          </a:p>
          <a:p>
            <a:pPr marL="914400" lvl="1" indent="-514350"/>
            <a:r>
              <a:rPr lang="en-US" dirty="0"/>
              <a:t>Original charter/organizing covenant (and charter members)</a:t>
            </a:r>
          </a:p>
          <a:p>
            <a:pPr marL="914400" lvl="1" indent="-514350"/>
            <a:r>
              <a:rPr lang="en-US" dirty="0"/>
              <a:t>Articles of Incorporation</a:t>
            </a:r>
          </a:p>
          <a:p>
            <a:pPr marL="914400" lvl="1" indent="-514350"/>
            <a:r>
              <a:rPr lang="en-US" dirty="0"/>
              <a:t>Deed to property</a:t>
            </a:r>
          </a:p>
          <a:p>
            <a:pPr marL="914400" lvl="1" indent="-514350"/>
            <a:r>
              <a:rPr lang="en-US" dirty="0"/>
              <a:t>By-laws</a:t>
            </a:r>
          </a:p>
          <a:p>
            <a:pPr marL="914400" lvl="1" indent="-514350"/>
            <a:r>
              <a:rPr lang="en-US" dirty="0"/>
              <a:t>Mission statement</a:t>
            </a:r>
          </a:p>
          <a:p>
            <a:pPr marL="914400" lvl="1" indent="-514350"/>
            <a:r>
              <a:rPr lang="en-US" dirty="0"/>
              <a:t>Last annual meeting reports</a:t>
            </a:r>
          </a:p>
          <a:p>
            <a:pPr marL="914400" lvl="1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9982200" y="457200"/>
            <a:ext cx="76200" cy="96043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2. Nominating, electing and ordaining/installing documents</a:t>
            </a:r>
          </a:p>
          <a:p>
            <a:pPr lvl="1"/>
            <a:r>
              <a:rPr lang="en-US" dirty="0"/>
              <a:t>Description of composition and work of nominating committee (if not in by-laws)</a:t>
            </a:r>
          </a:p>
          <a:p>
            <a:pPr lvl="1"/>
            <a:r>
              <a:rPr lang="en-US" dirty="0"/>
              <a:t>Way in which Session examines those being elected</a:t>
            </a:r>
          </a:p>
          <a:p>
            <a:pPr lvl="1"/>
            <a:r>
              <a:rPr lang="en-US" dirty="0"/>
              <a:t>Procedure followed on day of ordination/installation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/>
              <a:t>3. Personnel</a:t>
            </a:r>
          </a:p>
          <a:p>
            <a:pPr>
              <a:buNone/>
            </a:pPr>
            <a:endParaRPr lang="en-US" dirty="0"/>
          </a:p>
          <a:p>
            <a:pPr lvl="1"/>
            <a:r>
              <a:rPr lang="en-US" dirty="0"/>
              <a:t>Position description for each church staff position (paid or volunteer)</a:t>
            </a:r>
          </a:p>
          <a:p>
            <a:pPr lvl="1"/>
            <a:r>
              <a:rPr lang="en-US" dirty="0"/>
              <a:t>Descriptions of forms used in hiring non-ordained staff (including disclosure forms, financial credit checks, etc)</a:t>
            </a:r>
          </a:p>
          <a:p>
            <a:pPr lvl="1"/>
            <a:r>
              <a:rPr lang="en-US" dirty="0"/>
              <a:t>Description of performance review and compensation review procedures</a:t>
            </a:r>
          </a:p>
          <a:p>
            <a:pPr lvl="1"/>
            <a:r>
              <a:rPr lang="en-US" dirty="0"/>
              <a:t>How NYS Sexual Harassment training is tracked</a:t>
            </a:r>
          </a:p>
          <a:p>
            <a:pPr lvl="1"/>
            <a:r>
              <a:rPr lang="en-US" dirty="0"/>
              <a:t>Other personnel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4980</TotalTime>
  <Words>795</Words>
  <Application>Microsoft Macintosh PowerPoint</Application>
  <PresentationFormat>On-screen Show (4:3)</PresentationFormat>
  <Paragraphs>171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Clerk of Session Day 2023</vt:lpstr>
      <vt:lpstr>Property Usage </vt:lpstr>
      <vt:lpstr>Property Permissions</vt:lpstr>
      <vt:lpstr>PowerPoint Presentation</vt:lpstr>
      <vt:lpstr>Clergy Housing Allowance</vt:lpstr>
      <vt:lpstr>Manual of Operations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Regular/Monthly Responsibilities</vt:lpstr>
      <vt:lpstr>PowerPoint Presentation</vt:lpstr>
      <vt:lpstr>Annually</vt:lpstr>
      <vt:lpstr>Session Minutes</vt:lpstr>
      <vt:lpstr>PowerPoint Presentation</vt:lpstr>
      <vt:lpstr>PowerPoint Presentation</vt:lpstr>
      <vt:lpstr>PowerPoint Presentation</vt:lpstr>
      <vt:lpstr>Congregational Meeting Minutes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Gavin</dc:creator>
  <cp:lastModifiedBy>Susan DeGeorge</cp:lastModifiedBy>
  <cp:revision>278</cp:revision>
  <dcterms:created xsi:type="dcterms:W3CDTF">2018-02-18T01:03:42Z</dcterms:created>
  <dcterms:modified xsi:type="dcterms:W3CDTF">2023-04-26T20:14:26Z</dcterms:modified>
</cp:coreProperties>
</file>